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3" r:id="rId6"/>
    <p:sldMasterId id="2147483909" r:id="rId7"/>
    <p:sldMasterId id="2147483923" r:id="rId8"/>
    <p:sldMasterId id="2147483938" r:id="rId9"/>
  </p:sldMasterIdLst>
  <p:notesMasterIdLst>
    <p:notesMasterId r:id="rId51"/>
  </p:notesMasterIdLst>
  <p:handoutMasterIdLst>
    <p:handoutMasterId r:id="rId52"/>
  </p:handoutMasterIdLst>
  <p:sldIdLst>
    <p:sldId id="507" r:id="rId10"/>
    <p:sldId id="509" r:id="rId11"/>
    <p:sldId id="1159" r:id="rId12"/>
    <p:sldId id="1173" r:id="rId13"/>
    <p:sldId id="1158" r:id="rId14"/>
    <p:sldId id="1155" r:id="rId15"/>
    <p:sldId id="736" r:id="rId16"/>
    <p:sldId id="1206" r:id="rId17"/>
    <p:sldId id="1127" r:id="rId18"/>
    <p:sldId id="739" r:id="rId19"/>
    <p:sldId id="1202" r:id="rId20"/>
    <p:sldId id="1203" r:id="rId21"/>
    <p:sldId id="1205" r:id="rId22"/>
    <p:sldId id="1204" r:id="rId23"/>
    <p:sldId id="1174" r:id="rId24"/>
    <p:sldId id="3853" r:id="rId25"/>
    <p:sldId id="3877" r:id="rId26"/>
    <p:sldId id="3992" r:id="rId27"/>
    <p:sldId id="3993" r:id="rId28"/>
    <p:sldId id="3981" r:id="rId29"/>
    <p:sldId id="3866" r:id="rId30"/>
    <p:sldId id="3982" r:id="rId31"/>
    <p:sldId id="3994" r:id="rId32"/>
    <p:sldId id="3995" r:id="rId33"/>
    <p:sldId id="3983" r:id="rId34"/>
    <p:sldId id="1300" r:id="rId35"/>
    <p:sldId id="3928" r:id="rId36"/>
    <p:sldId id="3933" r:id="rId37"/>
    <p:sldId id="3934" r:id="rId38"/>
    <p:sldId id="3996" r:id="rId39"/>
    <p:sldId id="3997" r:id="rId40"/>
    <p:sldId id="3984" r:id="rId41"/>
    <p:sldId id="3985" r:id="rId42"/>
    <p:sldId id="4000" r:id="rId43"/>
    <p:sldId id="3999" r:id="rId44"/>
    <p:sldId id="1302" r:id="rId45"/>
    <p:sldId id="3988" r:id="rId46"/>
    <p:sldId id="3991" r:id="rId47"/>
    <p:sldId id="729" r:id="rId48"/>
    <p:sldId id="702" r:id="rId49"/>
    <p:sldId id="707" r:id="rId50"/>
  </p:sldIdLst>
  <p:sldSz cx="12192000" cy="6858000"/>
  <p:notesSz cx="7010400" cy="9296400"/>
  <p:defaultTextStyle>
    <a:defPPr>
      <a:defRPr lang="en-US"/>
    </a:defPPr>
    <a:lvl1pPr algn="l" rtl="0" fontAlgn="base">
      <a:spcBef>
        <a:spcPct val="0"/>
      </a:spcBef>
      <a:spcAft>
        <a:spcPct val="0"/>
      </a:spcAft>
      <a:defRPr sz="2000" kern="1200">
        <a:solidFill>
          <a:schemeClr val="tx1"/>
        </a:solidFill>
        <a:latin typeface="Times New Roman" pitchFamily="1" charset="0"/>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994778-4170-8099-AC46-ABDC08C0A265}" name="Karla Weng" initials="KW" userId="S::KWENG@stratishealth.org::cf7115b3-850e-4fd5-82ea-34ce9b20f3f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la Weng" initials="KW" lastIdx="9" clrIdx="0">
    <p:extLst>
      <p:ext uri="{19B8F6BF-5375-455C-9EA6-DF929625EA0E}">
        <p15:presenceInfo xmlns:p15="http://schemas.microsoft.com/office/powerpoint/2012/main" userId="S-1-5-21-3978035283-707111142-2378147751-1660" providerId="AD"/>
      </p:ext>
    </p:extLst>
  </p:cmAuthor>
  <p:cmAuthor id="2" name="Jennifer Lundblad" initials="JL" lastIdx="11" clrIdx="1">
    <p:extLst>
      <p:ext uri="{19B8F6BF-5375-455C-9EA6-DF929625EA0E}">
        <p15:presenceInfo xmlns:p15="http://schemas.microsoft.com/office/powerpoint/2012/main" userId="S-1-5-21-3978035283-707111142-2378147751-1649" providerId="AD"/>
      </p:ext>
    </p:extLst>
  </p:cmAuthor>
  <p:cmAuthor id="3" name="Janelle Shearer" initials="JS" lastIdx="17" clrIdx="2">
    <p:extLst>
      <p:ext uri="{19B8F6BF-5375-455C-9EA6-DF929625EA0E}">
        <p15:presenceInfo xmlns:p15="http://schemas.microsoft.com/office/powerpoint/2012/main" userId="S-1-5-21-3978035283-707111142-2378147751-1652" providerId="AD"/>
      </p:ext>
    </p:extLst>
  </p:cmAuthor>
  <p:cmAuthor id="4" name="Deb McKinley" initials="DM" lastIdx="1" clrIdx="3">
    <p:extLst>
      <p:ext uri="{19B8F6BF-5375-455C-9EA6-DF929625EA0E}">
        <p15:presenceInfo xmlns:p15="http://schemas.microsoft.com/office/powerpoint/2012/main" userId="S-1-5-21-3978035283-707111142-2378147751-1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2A1C"/>
    <a:srgbClr val="FFFFFF"/>
    <a:srgbClr val="252F5C"/>
    <a:srgbClr val="330033"/>
    <a:srgbClr val="AF2828"/>
    <a:srgbClr val="275C26"/>
    <a:srgbClr val="16679E"/>
    <a:srgbClr val="044682"/>
    <a:srgbClr val="0081C4"/>
    <a:srgbClr val="4C1F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352"/>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customXml" Target="../customXml/item5.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ea typeface="+mn-ea"/>
              </a:defRPr>
            </a:lvl1pPr>
          </a:lstStyle>
          <a:p>
            <a:pPr>
              <a:defRPr/>
            </a:pPr>
            <a:endParaRPr lang="en-US"/>
          </a:p>
        </p:txBody>
      </p:sp>
      <p:sp>
        <p:nvSpPr>
          <p:cNvPr id="3277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ea typeface="+mn-ea"/>
              </a:defRPr>
            </a:lvl1pPr>
          </a:lstStyle>
          <a:p>
            <a:pPr>
              <a:defRPr/>
            </a:pPr>
            <a:endParaRPr lang="en-US"/>
          </a:p>
        </p:txBody>
      </p:sp>
      <p:sp>
        <p:nvSpPr>
          <p:cNvPr id="3277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ea typeface="+mn-ea"/>
              </a:defRPr>
            </a:lvl1pPr>
          </a:lstStyle>
          <a:p>
            <a:pPr>
              <a:defRPr/>
            </a:pPr>
            <a:endParaRPr lang="en-US"/>
          </a:p>
        </p:txBody>
      </p:sp>
    </p:spTree>
    <p:extLst>
      <p:ext uri="{BB962C8B-B14F-4D97-AF65-F5344CB8AC3E}">
        <p14:creationId xmlns:p14="http://schemas.microsoft.com/office/powerpoint/2010/main" val="955778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ea typeface="+mn-ea"/>
              </a:defRPr>
            </a:lvl1pPr>
          </a:lstStyle>
          <a:p>
            <a:pPr>
              <a:defRPr/>
            </a:pPr>
            <a:endParaRPr lang="en-US"/>
          </a:p>
        </p:txBody>
      </p:sp>
      <p:sp>
        <p:nvSpPr>
          <p:cNvPr id="5632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ea typeface="+mn-ea"/>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ea typeface="+mn-ea"/>
              </a:defRPr>
            </a:lvl1pPr>
          </a:lstStyle>
          <a:p>
            <a:pPr>
              <a:defRPr/>
            </a:pPr>
            <a:endParaRPr lang="en-US"/>
          </a:p>
        </p:txBody>
      </p:sp>
      <p:sp>
        <p:nvSpPr>
          <p:cNvPr id="5632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ea typeface="+mn-ea"/>
              </a:defRPr>
            </a:lvl1pPr>
          </a:lstStyle>
          <a:p>
            <a:pPr>
              <a:defRPr/>
            </a:pPr>
            <a:fld id="{BAB51C96-0A16-4BE1-85E3-FA07C90695E1}" type="slidenum">
              <a:rPr lang="en-US"/>
              <a:pPr>
                <a:defRPr/>
              </a:pPr>
              <a:t>‹#›</a:t>
            </a:fld>
            <a:endParaRPr lang="en-US"/>
          </a:p>
        </p:txBody>
      </p:sp>
    </p:spTree>
    <p:extLst>
      <p:ext uri="{BB962C8B-B14F-4D97-AF65-F5344CB8AC3E}">
        <p14:creationId xmlns:p14="http://schemas.microsoft.com/office/powerpoint/2010/main" val="2339484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aafp.org/pubs/fpm/issues/2018/0500/p7.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prapare.org/wp-content/uploads/2022/09/Full-Toolkit_June-2022_Final.pdf" TargetMode="External"/><Relationship Id="rId5" Type="http://schemas.openxmlformats.org/officeDocument/2006/relationships/hyperlink" Target="https://www.studergroup.com/aidet" TargetMode="External"/><Relationship Id="rId4" Type="http://schemas.openxmlformats.org/officeDocument/2006/relationships/hyperlink" Target="https://www.researchgate.net/figure/Workflow-for-Sutter-Health-SDOH-Pilot-1-Upon-checking-in-the-patient-receives-the_fig1_357317077"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Senka</a:t>
            </a:r>
          </a:p>
        </p:txBody>
      </p:sp>
      <p:sp>
        <p:nvSpPr>
          <p:cNvPr id="4" name="Slide Number Placeholder 3"/>
          <p:cNvSpPr>
            <a:spLocks noGrp="1"/>
          </p:cNvSpPr>
          <p:nvPr>
            <p:ph type="sldNum" sz="quarter" idx="5"/>
          </p:nvPr>
        </p:nvSpPr>
        <p:spPr/>
        <p:txBody>
          <a:bodyPr/>
          <a:lstStyle/>
          <a:p>
            <a:pPr>
              <a:defRPr/>
            </a:pPr>
            <a:fld id="{BAB51C96-0A16-4BE1-85E3-FA07C90695E1}" type="slidenum">
              <a:rPr lang="en-US" smtClean="0"/>
              <a:pPr>
                <a:defRPr/>
              </a:pPr>
              <a:t>0</a:t>
            </a:fld>
            <a:endParaRPr lang="en-US"/>
          </a:p>
        </p:txBody>
      </p:sp>
    </p:spTree>
    <p:extLst>
      <p:ext uri="{BB962C8B-B14F-4D97-AF65-F5344CB8AC3E}">
        <p14:creationId xmlns:p14="http://schemas.microsoft.com/office/powerpoint/2010/main" val="3282945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Several minor changes to “About You” item wording, sequence, and response options </a:t>
            </a:r>
          </a:p>
        </p:txBody>
      </p:sp>
      <p:sp>
        <p:nvSpPr>
          <p:cNvPr id="4" name="Slide Number Placeholder 3"/>
          <p:cNvSpPr>
            <a:spLocks noGrp="1"/>
          </p:cNvSpPr>
          <p:nvPr>
            <p:ph type="sldNum" sz="quarter" idx="5"/>
          </p:nvPr>
        </p:nvSpPr>
        <p:spPr/>
        <p:txBody>
          <a:bodyPr/>
          <a:lstStyle/>
          <a:p>
            <a:pPr>
              <a:defRPr/>
            </a:pPr>
            <a:fld id="{BAB51C96-0A16-4BE1-85E3-FA07C90695E1}" type="slidenum">
              <a:rPr lang="en-US" smtClean="0"/>
              <a:pPr>
                <a:defRPr/>
              </a:pPr>
              <a:t>10</a:t>
            </a:fld>
            <a:endParaRPr lang="en-US"/>
          </a:p>
        </p:txBody>
      </p:sp>
    </p:spTree>
    <p:extLst>
      <p:ext uri="{BB962C8B-B14F-4D97-AF65-F5344CB8AC3E}">
        <p14:creationId xmlns:p14="http://schemas.microsoft.com/office/powerpoint/2010/main" val="3293694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Out-dated technology (i.e. call buttons)</a:t>
            </a:r>
          </a:p>
          <a:p>
            <a:endParaRPr lang="en-US"/>
          </a:p>
          <a:p>
            <a:r>
              <a:rPr lang="en-US"/>
              <a:t>Indicated they have been testing and asking for patient input on the updated questions and framing </a:t>
            </a:r>
          </a:p>
        </p:txBody>
      </p:sp>
      <p:sp>
        <p:nvSpPr>
          <p:cNvPr id="4" name="Slide Number Placeholder 3"/>
          <p:cNvSpPr>
            <a:spLocks noGrp="1"/>
          </p:cNvSpPr>
          <p:nvPr>
            <p:ph type="sldNum" sz="quarter" idx="5"/>
          </p:nvPr>
        </p:nvSpPr>
        <p:spPr/>
        <p:txBody>
          <a:bodyPr/>
          <a:lstStyle/>
          <a:p>
            <a:pPr>
              <a:defRPr/>
            </a:pPr>
            <a:fld id="{BAB51C96-0A16-4BE1-85E3-FA07C90695E1}" type="slidenum">
              <a:rPr lang="en-US" smtClean="0"/>
              <a:pPr>
                <a:defRPr/>
              </a:pPr>
              <a:t>11</a:t>
            </a:fld>
            <a:endParaRPr lang="en-US"/>
          </a:p>
        </p:txBody>
      </p:sp>
    </p:spTree>
    <p:extLst>
      <p:ext uri="{BB962C8B-B14F-4D97-AF65-F5344CB8AC3E}">
        <p14:creationId xmlns:p14="http://schemas.microsoft.com/office/powerpoint/2010/main" val="2316678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AB51C96-0A16-4BE1-85E3-FA07C90695E1}" type="slidenum">
              <a:rPr lang="en-US" smtClean="0"/>
              <a:pPr>
                <a:defRPr/>
              </a:pPr>
              <a:t>12</a:t>
            </a:fld>
            <a:endParaRPr lang="en-US"/>
          </a:p>
        </p:txBody>
      </p:sp>
    </p:spTree>
    <p:extLst>
      <p:ext uri="{BB962C8B-B14F-4D97-AF65-F5344CB8AC3E}">
        <p14:creationId xmlns:p14="http://schemas.microsoft.com/office/powerpoint/2010/main" val="754533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HCAHPS publishes 4 rolling quarters of data at a time.</a:t>
            </a:r>
          </a:p>
        </p:txBody>
      </p:sp>
      <p:sp>
        <p:nvSpPr>
          <p:cNvPr id="4" name="Slide Number Placeholder 3"/>
          <p:cNvSpPr>
            <a:spLocks noGrp="1"/>
          </p:cNvSpPr>
          <p:nvPr>
            <p:ph type="sldNum" sz="quarter" idx="5"/>
          </p:nvPr>
        </p:nvSpPr>
        <p:spPr/>
        <p:txBody>
          <a:bodyPr/>
          <a:lstStyle/>
          <a:p>
            <a:pPr>
              <a:defRPr/>
            </a:pPr>
            <a:fld id="{BAB51C96-0A16-4BE1-85E3-FA07C90695E1}" type="slidenum">
              <a:rPr lang="en-US" smtClean="0"/>
              <a:pPr>
                <a:defRPr/>
              </a:pPr>
              <a:t>13</a:t>
            </a:fld>
            <a:endParaRPr lang="en-US"/>
          </a:p>
        </p:txBody>
      </p:sp>
    </p:spTree>
    <p:extLst>
      <p:ext uri="{BB962C8B-B14F-4D97-AF65-F5344CB8AC3E}">
        <p14:creationId xmlns:p14="http://schemas.microsoft.com/office/powerpoint/2010/main" val="2343330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E39FD-CED6-0586-3A5B-E1C83ED43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F96473-544C-F41B-B6A0-54E7928737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B3930-3B4B-155A-77C1-1DD5822CA11C}"/>
              </a:ext>
            </a:extLst>
          </p:cNvPr>
          <p:cNvSpPr>
            <a:spLocks noGrp="1"/>
          </p:cNvSpPr>
          <p:nvPr>
            <p:ph type="body" idx="1"/>
          </p:nvPr>
        </p:nvSpPr>
        <p:spPr/>
        <p:txBody>
          <a:bodyPr/>
          <a:lstStyle/>
          <a:p>
            <a:r>
              <a:rPr lang="en-US" sz="1800">
                <a:effectLst/>
                <a:latin typeface="Segoe UI" panose="020B0502040204020203" pitchFamily="34" charset="0"/>
              </a:rPr>
              <a:t>Spotlight new MBQIP measures on Open Calls:</a:t>
            </a:r>
            <a:br>
              <a:rPr lang="en-US" sz="1800">
                <a:effectLst/>
                <a:latin typeface="Segoe UI" panose="020B0502040204020203" pitchFamily="34" charset="0"/>
              </a:rPr>
            </a:br>
            <a:r>
              <a:rPr lang="en-US" sz="1800">
                <a:effectLst/>
                <a:latin typeface="Segoe UI" panose="020B0502040204020203" pitchFamily="34" charset="0"/>
              </a:rPr>
              <a:t>April: CAH QI Infrastructure and HHWR</a:t>
            </a:r>
            <a:br>
              <a:rPr lang="en-US" sz="1800">
                <a:effectLst/>
                <a:latin typeface="Segoe UI" panose="020B0502040204020203" pitchFamily="34" charset="0"/>
              </a:rPr>
            </a:br>
            <a:r>
              <a:rPr lang="en-US" sz="1800">
                <a:effectLst/>
                <a:latin typeface="Segoe UI" panose="020B0502040204020203" pitchFamily="34" charset="0"/>
              </a:rPr>
              <a:t>July: HCHE and HCAHPS proposed changes</a:t>
            </a:r>
          </a:p>
          <a:p>
            <a:r>
              <a:rPr lang="en-US" sz="1800">
                <a:effectLst/>
                <a:latin typeface="Segoe UI" panose="020B0502040204020203" pitchFamily="34" charset="0"/>
              </a:rPr>
              <a:t>August: SDOH1-SDOH2</a:t>
            </a:r>
            <a:endParaRPr lang="en-US"/>
          </a:p>
        </p:txBody>
      </p:sp>
      <p:sp>
        <p:nvSpPr>
          <p:cNvPr id="4" name="Slide Number Placeholder 3">
            <a:extLst>
              <a:ext uri="{FF2B5EF4-FFF2-40B4-BE49-F238E27FC236}">
                <a16:creationId xmlns:a16="http://schemas.microsoft.com/office/drawing/2014/main" id="{99951C1B-803F-FEF2-06B1-0BF6035C7981}"/>
              </a:ext>
            </a:extLst>
          </p:cNvPr>
          <p:cNvSpPr>
            <a:spLocks noGrp="1"/>
          </p:cNvSpPr>
          <p:nvPr>
            <p:ph type="sldNum" sz="quarter" idx="5"/>
          </p:nvPr>
        </p:nvSpPr>
        <p:spPr/>
        <p:txBody>
          <a:bodyPr/>
          <a:lstStyle/>
          <a:p>
            <a:pPr>
              <a:defRPr/>
            </a:pPr>
            <a:fld id="{BAB51C96-0A16-4BE1-85E3-FA07C90695E1}" type="slidenum">
              <a:rPr lang="en-US" smtClean="0"/>
              <a:pPr>
                <a:defRPr/>
              </a:pPr>
              <a:t>14</a:t>
            </a:fld>
            <a:endParaRPr lang="en-US"/>
          </a:p>
        </p:txBody>
      </p:sp>
    </p:spTree>
    <p:extLst>
      <p:ext uri="{BB962C8B-B14F-4D97-AF65-F5344CB8AC3E}">
        <p14:creationId xmlns:p14="http://schemas.microsoft.com/office/powerpoint/2010/main" val="1042749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Marleny</a:t>
            </a:r>
          </a:p>
          <a:p>
            <a:endParaRPr lang="en-US"/>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2060"/>
                </a:solidFill>
                <a:effectLst/>
                <a:uLnTx/>
                <a:uFillTx/>
                <a:ea typeface="Osaka"/>
                <a:cs typeface="+mn-cs"/>
              </a:rPr>
              <a:t>Facilitated space that is safe for everyone to voice their ideas</a:t>
            </a:r>
            <a:endParaRPr kumimoji="0" lang="en-US" sz="1200" b="0" i="0" u="none" strike="noStrike" kern="1200" cap="none" spc="0" normalizeH="0" baseline="0" noProof="0">
              <a:ln>
                <a:noFill/>
              </a:ln>
              <a:solidFill>
                <a:srgbClr val="002060"/>
              </a:solidFill>
              <a:effectLst/>
              <a:uLnTx/>
              <a:uFillTx/>
              <a:ea typeface="Osaka"/>
              <a:cs typeface="Arial"/>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1200" b="0" i="0" u="none" strike="noStrike" kern="1200" cap="none" spc="0" normalizeH="0" baseline="0" noProof="0">
              <a:ln>
                <a:noFill/>
              </a:ln>
              <a:solidFill>
                <a:srgbClr val="002060"/>
              </a:solidFill>
              <a:effectLst/>
              <a:uLnTx/>
              <a:uFillTx/>
              <a:ea typeface="Osak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2060"/>
                </a:solidFill>
                <a:effectLst/>
                <a:uLnTx/>
                <a:uFillTx/>
                <a:ea typeface="Osaka"/>
                <a:cs typeface="Arial"/>
              </a:rPr>
              <a:t>Share the space by raising hands to talk in small groups</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1200" b="0" i="0" u="none" strike="noStrike" kern="1200" cap="none" spc="0" normalizeH="0" baseline="0" noProof="0">
              <a:ln>
                <a:noFill/>
              </a:ln>
              <a:solidFill>
                <a:srgbClr val="002060"/>
              </a:solidFill>
              <a:effectLst/>
              <a:uLnTx/>
              <a:uFillTx/>
              <a:ea typeface="Osak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ea typeface="Calibri" panose="020F0502020204030204" pitchFamily="34" charset="0"/>
              </a:rPr>
              <a:t>Remember, any progress – no matter how big or small – is important. </a:t>
            </a:r>
            <a:endParaRPr kumimoji="0" lang="en-US" sz="1200" b="0" i="0" u="none" strike="noStrike" kern="1200" cap="none" spc="0" normalizeH="0" baseline="0" noProof="0">
              <a:ln>
                <a:noFill/>
              </a:ln>
              <a:solidFill>
                <a:srgbClr val="002060"/>
              </a:solidFill>
              <a:effectLst/>
              <a:uLnTx/>
              <a:uFillTx/>
              <a:ea typeface="Osaka"/>
              <a:cs typeface="Arial"/>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EAF0D-C072-4614-A6EA-1985411CE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539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Marleny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EAF0D-C072-4614-A6EA-1985411CE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069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Senka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EAF0D-C072-4614-A6EA-1985411CE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087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a:cs typeface="Times New Roman"/>
              </a:rPr>
              <a:t>Emphasize the “who” is on the committee: senior lead, diversity of perspectives…..</a:t>
            </a:r>
            <a:endParaRPr lang="en-US">
              <a:cs typeface="Times New Roman" pitchFamily="1" charset="0"/>
            </a:endParaRPr>
          </a:p>
          <a:p>
            <a:endParaRPr lang="en-US"/>
          </a:p>
          <a:p>
            <a:r>
              <a:rPr lang="en-US">
                <a:latin typeface="Times New Roman"/>
                <a:cs typeface="Times New Roman"/>
              </a:rPr>
              <a:t>Think about a breakout or question on if they have this in place already</a:t>
            </a:r>
          </a:p>
        </p:txBody>
      </p:sp>
      <p:sp>
        <p:nvSpPr>
          <p:cNvPr id="4" name="Slide Number Placeholder 3"/>
          <p:cNvSpPr>
            <a:spLocks noGrp="1"/>
          </p:cNvSpPr>
          <p:nvPr>
            <p:ph type="sldNum" sz="quarter" idx="5"/>
          </p:nvPr>
        </p:nvSpPr>
        <p:spPr/>
        <p:txBody>
          <a:bodyPr/>
          <a:lstStyle/>
          <a:p>
            <a:fld id="{BF7EAF0D-C072-4614-A6EA-1985411CEF41}" type="slidenum">
              <a:rPr lang="en-US" smtClean="0"/>
              <a:t>20</a:t>
            </a:fld>
            <a:endParaRPr lang="en-US"/>
          </a:p>
        </p:txBody>
      </p:sp>
    </p:spTree>
    <p:extLst>
      <p:ext uri="{BB962C8B-B14F-4D97-AF65-F5344CB8AC3E}">
        <p14:creationId xmlns:p14="http://schemas.microsoft.com/office/powerpoint/2010/main" val="3674098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Senka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EAF0D-C072-4614-A6EA-1985411CE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965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Senka</a:t>
            </a:r>
          </a:p>
        </p:txBody>
      </p:sp>
      <p:sp>
        <p:nvSpPr>
          <p:cNvPr id="4" name="Slide Number Placeholder 3"/>
          <p:cNvSpPr>
            <a:spLocks noGrp="1"/>
          </p:cNvSpPr>
          <p:nvPr>
            <p:ph type="sldNum" sz="quarter" idx="5"/>
          </p:nvPr>
        </p:nvSpPr>
        <p:spPr/>
        <p:txBody>
          <a:bodyPr/>
          <a:lstStyle/>
          <a:p>
            <a:pPr>
              <a:defRPr/>
            </a:pPr>
            <a:fld id="{BAB51C96-0A16-4BE1-85E3-FA07C90695E1}" type="slidenum">
              <a:rPr lang="en-US" smtClean="0"/>
              <a:pPr>
                <a:defRPr/>
              </a:pPr>
              <a:t>1</a:t>
            </a:fld>
            <a:endParaRPr lang="en-US"/>
          </a:p>
        </p:txBody>
      </p:sp>
    </p:spTree>
    <p:extLst>
      <p:ext uri="{BB962C8B-B14F-4D97-AF65-F5344CB8AC3E}">
        <p14:creationId xmlns:p14="http://schemas.microsoft.com/office/powerpoint/2010/main" val="3025535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Senka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EAF0D-C072-4614-A6EA-1985411CE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604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second swim lane process map example, which we’ll create together in just a few minutes, we zoom out a bit and are now using the same set of tools and techniques to depict a process that takes place across multiple organizations: a food shelf, a primary care clinic, a housing assistance organization and a legal services organization.  Of course each organization will have many roles (as we saw in the previous primary care clinic process), but at this level, we are concerned about how multiple organizations in a community interact to complete the multi-stakeholder process of screening and referring patients and community members to one another.</a:t>
            </a:r>
          </a:p>
          <a:p>
            <a:endParaRPr lang="en-US"/>
          </a:p>
          <a:p>
            <a:r>
              <a:rPr lang="en-US"/>
              <a:t>You’ll also note in this example that the process can end in multiple ways, at the primary care clinic or when services have been delivered by the housing and/or legal services organizations (as indicated by multiple circles which terminate the process on the right hand side of the diagram).  The processes within each organization are likely much more complicated with more steps and decision points than depicted on this map, but the point is to document the process to the level needed by the collaborative team. Each organization could, if desired, map out the individual processes that occur within their organization, just as we saw in the previous primary clinic example.</a:t>
            </a:r>
          </a:p>
          <a:p>
            <a:endParaRPr lang="en-US"/>
          </a:p>
          <a:p>
            <a:r>
              <a:rPr lang="en-US"/>
              <a:t>The example here may seem complex if you are seeing a swim lane process for the first time, but keep in mind we are limited by the size of your screen.  With a large white board or using a wall in a conference room, the swim lanes can become much longer and the number of swim lanes can also be increased to accommodate more process actors.</a:t>
            </a:r>
          </a:p>
          <a:p>
            <a:endParaRPr lang="en-US"/>
          </a:p>
          <a:p>
            <a:pPr marL="0" marR="0">
              <a:spcBef>
                <a:spcPts val="0"/>
              </a:spcBef>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Our final example is multi-organizational and depicts the process of referring individuals to various services based on identified health-related social needs. In this example, the four lanes include the Primary Care Clinic, food shelf, housing assistance, and transportation services. The process map starts when a patient comes to the clinic for an annual exam. The patient checks in at the front desk and is given a health-related social needs screening. After the clinician completes the patient exam, the process map directs the clinician to answer three questions – did the patient screen positive for food needs? If yes, make a referral to the food shelf. The next question is, did the patient screen positive for housing needs? If yes, make a referral to housing assistance. And finally, did the patient screen positive for transportation needs? If yes, make a referral to transportation assistance. Then, the clinician finishes the patient exam. </a:t>
            </a:r>
          </a:p>
          <a:p>
            <a:pPr marL="0" marR="0">
              <a:spcBef>
                <a:spcPts val="0"/>
              </a:spcBef>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The other three lanes depict what each service organization does upon receiving a referral, including connecting with the client to discuss needs, signing the client up for appropriate services, and closing the referral loop with the clinic. </a:t>
            </a:r>
          </a:p>
          <a:p>
            <a:pPr marL="0" marR="0">
              <a:spcBef>
                <a:spcPts val="0"/>
              </a:spcBef>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As with the previous module, it is important to note that these examples are simplified for the purposes of this course and demonstrating the concepts related to swim-lane process mapping. In this case, the steps in the process are very high-level, and each organization will likely require its own process map to depict its operating procedure for processing referrals received from the primary care clinic. However, hopefully, you can see how swim-lane process mapping can be a useful tool for clarifying understanding of roles and how processes between organizations are interconnected.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51C96-0A16-4BE1-85E3-FA07C90695E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171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Marleny</a:t>
            </a:r>
          </a:p>
          <a:p>
            <a:endParaRPr lang="en-US"/>
          </a:p>
          <a:p>
            <a:r>
              <a:rPr lang="en-US"/>
              <a:t>Pediatric specific screening tools are available</a:t>
            </a:r>
          </a:p>
        </p:txBody>
      </p:sp>
      <p:sp>
        <p:nvSpPr>
          <p:cNvPr id="4" name="Slide Number Placeholder 3"/>
          <p:cNvSpPr>
            <a:spLocks noGrp="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F7EAF0D-C072-4614-A6EA-1985411CEF41}" type="slidenum">
              <a:rPr kumimoji="0" lang="en-US" sz="1200" b="0" i="0" u="none" strike="noStrike" kern="1200" cap="none" spc="0" normalizeH="0" baseline="0" noProof="0" smtClean="0">
                <a:ln>
                  <a:noFill/>
                </a:ln>
                <a:solidFill>
                  <a:srgbClr val="000000"/>
                </a:solidFill>
                <a:effectLst/>
                <a:uLnTx/>
                <a:uFillTx/>
                <a:latin typeface="Times New Roman" pitchFamily="1"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pitchFamily="1" charset="0"/>
              <a:ea typeface="+mn-ea"/>
              <a:cs typeface="+mn-cs"/>
            </a:endParaRPr>
          </a:p>
        </p:txBody>
      </p:sp>
    </p:spTree>
    <p:extLst>
      <p:ext uri="{BB962C8B-B14F-4D97-AF65-F5344CB8AC3E}">
        <p14:creationId xmlns:p14="http://schemas.microsoft.com/office/powerpoint/2010/main" val="3761994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Marleny</a:t>
            </a:r>
          </a:p>
          <a:p>
            <a:endParaRPr lang="en-US"/>
          </a:p>
          <a:p>
            <a:r>
              <a:rPr lang="en-US"/>
              <a:t>Patients may lack trust in the staff, providers, or health care system, and it may take longer to screen them.</a:t>
            </a:r>
          </a:p>
          <a:p>
            <a:r>
              <a:rPr lang="en-US"/>
              <a:t>Patients may refuse screening because of stigma, fear of losing independence, or privacy concerns</a:t>
            </a:r>
            <a:endParaRPr lang="en-US">
              <a:cs typeface="Calibri"/>
            </a:endParaRPr>
          </a:p>
          <a:p>
            <a:r>
              <a:rPr lang="en-US"/>
              <a:t>Staff may have unconscious biases or make assumptions based on patients’ ability.</a:t>
            </a:r>
            <a:endParaRPr lang="en-US">
              <a:cs typeface="Calibri"/>
            </a:endParaRPr>
          </a:p>
          <a:p>
            <a:endParaRPr lang="en-US">
              <a:cs typeface="Calibri"/>
            </a:endParaRPr>
          </a:p>
          <a:p>
            <a:r>
              <a:rPr lang="en-US">
                <a:cs typeface="Calibri"/>
              </a:rPr>
              <a:t>Consider: </a:t>
            </a:r>
            <a:r>
              <a:rPr lang="en-US" b="1"/>
              <a:t>Patient experience</a:t>
            </a:r>
            <a:r>
              <a:rPr lang="en-US"/>
              <a:t>. Aim for minimal disruption by considering how screening impacts the following aspects of the visit: - Flow through the space, including how easy it is for the patient to get from one point to another. Avoid having the patient retrace their steps through the site (such as returning to the waiting room) to participate in screening. - Emotional experience, such as how welcoming and knowledgeable the staff are. Aim for the screening to be a positive experience with minimal disruption, reassuring the patient that screening will not affect clinical care. - Length of visit, including how much additional time is required for screening. Aim for the screening to be brief (5–10 minutes) and not impact the patient’s time with the provider. </a:t>
            </a:r>
            <a:r>
              <a:rPr lang="en-US" b="1"/>
              <a:t>• How referrals take place</a:t>
            </a:r>
            <a:r>
              <a:rPr lang="en-US"/>
              <a:t>. Determine how patients who screen positive for HRSNs will be referred to community resources and/or to staff who will assist them in addressing these needs. • </a:t>
            </a:r>
            <a:r>
              <a:rPr lang="en-US" b="1"/>
              <a:t>When screening occurs</a:t>
            </a:r>
            <a:r>
              <a:rPr lang="en-US"/>
              <a:t>. Consider the points at which screening could occur (for example, before the visit, during check in, when vitals are collected, and after the visit) to identify when to conduct it. Consider who will score the screening tool to determine positive screening results and whether a referral is necessary. • </a:t>
            </a:r>
            <a:r>
              <a:rPr lang="en-US" b="1"/>
              <a:t>Appropriate space for screening</a:t>
            </a:r>
            <a:r>
              <a:rPr lang="en-US"/>
              <a:t>. Because screening includes sensitive questions, consider using a private area to create a respectful and safe environment. • </a:t>
            </a:r>
            <a:r>
              <a:rPr lang="en-US" b="1"/>
              <a:t>Appropriate accommodations</a:t>
            </a:r>
            <a:r>
              <a:rPr lang="en-US"/>
              <a:t>. Specify procedures for providing reasonable accommodations for people with disabilities or non </a:t>
            </a:r>
            <a:r>
              <a:rPr lang="en-US" err="1"/>
              <a:t>english</a:t>
            </a:r>
            <a:r>
              <a:rPr lang="en-US"/>
              <a:t> speakers. Staff involved. Identify the staff who conduct screening and those who support it, formalize their roles and responsibilities, and educate them on everyone’s role. •</a:t>
            </a:r>
            <a:r>
              <a:rPr lang="en-US" b="1"/>
              <a:t> Integration with electronic health records or other data systems.</a:t>
            </a:r>
            <a:r>
              <a:rPr lang="en-US"/>
              <a:t> Explore ways to increase screening efficiency and data accessibility via integration with existing systems and codes. Refer to the Social Interventions Research &amp; Evaluation Network’s Compendium of Medical Terminology Codes for Social Risk Factors for a crosswalk of HRSN data to the Logical Observation Identifiers Names and Codes (LOINC), the Systematized Nomenclature of Medicine Clinical Terms (SNOMED CT), ICD-10-CM, and the Current Procedural Terminology (CPT). </a:t>
            </a:r>
            <a:r>
              <a:rPr lang="en-US" b="1"/>
              <a:t>• Modification of clinical workflows to integrate screening.</a:t>
            </a:r>
            <a:endParaRPr lang="en-US" b="1">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F7EAF0D-C072-4614-A6EA-1985411CEF41}" type="slidenum">
              <a:rPr lang="en-US" smtClean="0"/>
              <a:t>27</a:t>
            </a:fld>
            <a:endParaRPr lang="en-US"/>
          </a:p>
        </p:txBody>
      </p:sp>
    </p:spTree>
    <p:extLst>
      <p:ext uri="{BB962C8B-B14F-4D97-AF65-F5344CB8AC3E}">
        <p14:creationId xmlns:p14="http://schemas.microsoft.com/office/powerpoint/2010/main" val="4207434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a:hlinkClick r:id="rId3"/>
              </a:rPr>
              <a:t>Marleny</a:t>
            </a:r>
          </a:p>
          <a:p>
            <a:endParaRPr lang="en-US">
              <a:hlinkClick r:id="rId3"/>
            </a:endParaRPr>
          </a:p>
          <a:p>
            <a:r>
              <a:rPr lang="en-US">
                <a:hlinkClick r:id="rId3"/>
              </a:rPr>
              <a:t>A Practical Approach to Screening for Social Determinants of Health | AAFP</a:t>
            </a:r>
            <a:endParaRPr lang="en-US"/>
          </a:p>
          <a:p>
            <a:r>
              <a:rPr lang="en-US">
                <a:hlinkClick r:id="rId4"/>
              </a:rPr>
              <a:t>Workflow for Sutter Health SDOH Pilot. (1) Upon checking in, the... | Download Scientific Diagram (researchgate.net) Workflow for Sutter Health SDOH Pilot. (1) Upon c</a:t>
            </a:r>
            <a:endParaRPr lang="en-US"/>
          </a:p>
          <a:p>
            <a:endParaRPr lang="en-US" sz="1200"/>
          </a:p>
          <a:p>
            <a:r>
              <a:rPr lang="en-US" sz="1200"/>
              <a:t>AIDET (Acknowledge *Being mindful of body language (not having back to patient, making sure patient is engaged.</a:t>
            </a:r>
          </a:p>
          <a:p>
            <a:r>
              <a:rPr lang="en-US" sz="1200"/>
              <a:t>Introduce,</a:t>
            </a:r>
          </a:p>
          <a:p>
            <a:r>
              <a:rPr lang="en-US" sz="1200"/>
              <a:t>Duration (info that would be important to know for patients), </a:t>
            </a:r>
          </a:p>
          <a:p>
            <a:r>
              <a:rPr lang="en-US" sz="1200"/>
              <a:t>Explanation</a:t>
            </a:r>
          </a:p>
          <a:p>
            <a:r>
              <a:rPr lang="en-US" sz="1200"/>
              <a:t>Thank You</a:t>
            </a:r>
          </a:p>
          <a:p>
            <a:r>
              <a:rPr lang="en-US" sz="1200"/>
              <a:t>Important skills for sensitive conversations</a:t>
            </a:r>
          </a:p>
          <a:p>
            <a:pPr marL="0" indent="0">
              <a:buNone/>
            </a:pPr>
            <a:r>
              <a:rPr lang="en-US" sz="1200"/>
              <a:t>	</a:t>
            </a:r>
            <a:endParaRPr lang="en-US"/>
          </a:p>
          <a:p>
            <a:endParaRPr lang="en-US"/>
          </a:p>
          <a:p>
            <a:r>
              <a:rPr lang="fr-FR">
                <a:hlinkClick r:id="rId5"/>
              </a:rPr>
              <a:t>AIDET Patient Communication | Huron (studergroup.com)</a:t>
            </a:r>
            <a:endParaRPr lang="fr-FR"/>
          </a:p>
          <a:p>
            <a:endParaRPr lang="fr-FR"/>
          </a:p>
          <a:p>
            <a:r>
              <a:rPr lang="en-US">
                <a:hlinkClick r:id="rId6"/>
              </a:rPr>
              <a:t>Full-Toolkit_June-2022_Final.pdf (prapare.org)</a:t>
            </a:r>
            <a:endParaRPr lang="fr-FR"/>
          </a:p>
          <a:p>
            <a:endParaRPr lang="fr-FR"/>
          </a:p>
          <a:p>
            <a:endParaRPr lang="fr-FR">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F7EAF0D-C072-4614-A6EA-1985411CEF41}" type="slidenum">
              <a:rPr kumimoji="0" lang="en-US" sz="1200" b="0" i="0" u="none" strike="noStrike" kern="1200" cap="none" spc="0" normalizeH="0" baseline="0" noProof="0" smtClean="0">
                <a:ln>
                  <a:noFill/>
                </a:ln>
                <a:solidFill>
                  <a:srgbClr val="000000"/>
                </a:solidFill>
                <a:effectLst/>
                <a:uLnTx/>
                <a:uFillTx/>
                <a:latin typeface="Times New Roman" pitchFamily="1"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pitchFamily="1" charset="0"/>
              <a:ea typeface="+mn-ea"/>
              <a:cs typeface="+mn-cs"/>
            </a:endParaRPr>
          </a:p>
        </p:txBody>
      </p:sp>
    </p:spTree>
    <p:extLst>
      <p:ext uri="{BB962C8B-B14F-4D97-AF65-F5344CB8AC3E}">
        <p14:creationId xmlns:p14="http://schemas.microsoft.com/office/powerpoint/2010/main" val="3537626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Senka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EAF0D-C072-4614-A6EA-1985411CE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277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Senka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EAF0D-C072-4614-A6EA-1985411CE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116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Once you have clarified what you want to accomplish, how you will know change is an improvement and what change you want to make, you are ready to test your change ideas. Testing of changes is done in Plan-Do-Study-Act or PDSA cycles.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Resist the urge to skip testing of changes. Teams are often eager just to implement their ideas which they are pretty sure are the best ideas and will work! As a quality improvement leader in your organization, you can encourage systematic testing of changes before full implementation. This will help ensure that you are implementing the right changes in the right way.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Plan </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During the plan stage, teams address the following questions: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What change are you testing with the PDSA cycle(s)?</a:t>
            </a: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What do you predict will happen and why? Predictions are important because you are testing a theory with the PDSA cycle.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Teams will also address </a:t>
            </a: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Who will be involved in this PDSA (for example, one staff member or customer or patient, one time or for one shift or one day – the key is starting with small scale tests. This doesn’t mean you can’t test a big change, but rather, it means to start with testing it on a small scale to learn from it through subsequent PDSA cycles, before implementing more broadly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Teams will plan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When and where will the change be tested</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How long the change will take to implement</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What resources will be needed and </a:t>
            </a: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What data will need to be collected to help understand if the change was implemented as intended and how it worked. Did it have the intended impact, and were any concerns or barriers with implementing the change?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Do</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team then carries out the test as planned, collecting data, and noting observations and findings.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Again, typically changes are tested on a small scale to help build sequential knowledge.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Study </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team then studies and analyzes the data and determines if the change resulted in the predicted outcome.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team notes any lessons learned, unintended consequences, surprises, successes, or failures, and summarizes what was learned. All this information will guide team decision making about the tested change.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Act </a:t>
            </a: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act stage involves the team deciding to adapt, adopt, or abandon the tested change. The team might modify any aspects of the change and repeat the PDSA cycle. They might adopt the changes and consider broadening the scope of the test – with more people and departments, on additional shifts, etc.  Or the team may choose to abandon the tested change and plan a new test of change that may be more beneficial in working towards the goal.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n-cs"/>
              </a:rPr>
              <a:t>it is important to note that PDSA cycles can test a big impactful change, however, the power of the PDSA is that it can be first used on a small scale, in order to identify barriers and problems early on and to address those, and to sequentially build buy-in and commitment and produce data that demonstrates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Keep in mind that PDSA is an iterative process, meaning the process of implementing PDSA cycles continues serially over time, to help ensure the right changes are made in the right way.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intervention is refined, and the scope or scale is broadened with each cycle. In this way, knowledge is built sequentially.</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EAF0D-C072-4614-A6EA-1985411CE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820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Senka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EAF0D-C072-4614-A6EA-1985411CE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684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Senka</a:t>
            </a:r>
          </a:p>
        </p:txBody>
      </p:sp>
      <p:sp>
        <p:nvSpPr>
          <p:cNvPr id="4" name="Slide Number Placeholder 3"/>
          <p:cNvSpPr>
            <a:spLocks noGrp="1"/>
          </p:cNvSpPr>
          <p:nvPr>
            <p:ph type="sldNum" sz="quarter" idx="5"/>
          </p:nvPr>
        </p:nvSpPr>
        <p:spPr/>
        <p:txBody>
          <a:bodyPr/>
          <a:lstStyle/>
          <a:p>
            <a:pPr>
              <a:defRPr/>
            </a:pPr>
            <a:fld id="{BAB51C96-0A16-4BE1-85E3-FA07C90695E1}" type="slidenum">
              <a:rPr lang="en-US" smtClean="0"/>
              <a:pPr>
                <a:defRPr/>
              </a:pPr>
              <a:t>2</a:t>
            </a:fld>
            <a:endParaRPr lang="en-US"/>
          </a:p>
        </p:txBody>
      </p:sp>
    </p:spTree>
    <p:extLst>
      <p:ext uri="{BB962C8B-B14F-4D97-AF65-F5344CB8AC3E}">
        <p14:creationId xmlns:p14="http://schemas.microsoft.com/office/powerpoint/2010/main" val="2252472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165D5-D49B-ED5B-7170-75011B2857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4764B-53B6-8DE5-4E18-13F8BB494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3D3AEC-22CF-35C0-94A8-9685DEEA5565}"/>
              </a:ext>
            </a:extLst>
          </p:cNvPr>
          <p:cNvSpPr>
            <a:spLocks noGrp="1"/>
          </p:cNvSpPr>
          <p:nvPr>
            <p:ph type="body" idx="1"/>
          </p:nvPr>
        </p:nvSpPr>
        <p:spPr/>
        <p:txBody>
          <a:bodyPr/>
          <a:lstStyle/>
          <a:p>
            <a:r>
              <a:rPr lang="en-US"/>
              <a:t>Karla – italics are new measures being added to the core MBQIP starting in 2025. All new measures will be reported annually.</a:t>
            </a:r>
          </a:p>
          <a:p>
            <a:endParaRPr lang="en-US"/>
          </a:p>
          <a:p>
            <a:r>
              <a:rPr lang="en-US"/>
              <a:t>With the new measures coming in 2025 we have a shift in the domains of MBQIP. We now have 5 domains – global measures, patient safety, patient experience, care coordination, and emergency department. </a:t>
            </a:r>
          </a:p>
          <a:p>
            <a:r>
              <a:rPr lang="en-US"/>
              <a:t>Those measures marked with a red star are current measures that you are already reporting.</a:t>
            </a:r>
          </a:p>
          <a:p>
            <a:r>
              <a:rPr lang="en-US"/>
              <a:t>Those measures in italics are new measures being added to the MBQIP core set starting in 2025 – and as noted by the asterisk, all of them are annually reported measures. The new measures include the CAH Quality Infrastructure Implementation measure which is collected via the National CAH Quality Inventory and Infrastructure Assessment – the survey most of you completed for the first time late last year. </a:t>
            </a:r>
          </a:p>
          <a:p>
            <a:r>
              <a:rPr lang="en-US"/>
              <a:t>The Hospital Commitment to Health Equity which we’re going to talk about more in a bit.</a:t>
            </a:r>
          </a:p>
          <a:p>
            <a:r>
              <a:rPr lang="en-US"/>
              <a:t>The Safe Use of Opioids electronic clinical quality measure – which is a part of the promoting interoperability program and most of you are already reporting.</a:t>
            </a:r>
          </a:p>
          <a:p>
            <a:r>
              <a:rPr lang="en-US"/>
              <a:t>The Hybrid All-Cause Readmissions measure – which is calculated by combining clinical variables submitted by you all via QCDR with claims data</a:t>
            </a:r>
          </a:p>
          <a:p>
            <a:r>
              <a:rPr lang="en-US"/>
              <a:t>And the two social drivers of health measures – one being a performance measure of rate of screening of adult inpatients for the five health-related social needs defined in the measure (food insecurity, housing instability, difficulties with utilities, transportation needs, and interpersonal violence); the other is the screen positive rate – importantly this is NOT a performance measure, rather a reflection of the needs of the community being served.</a:t>
            </a:r>
          </a:p>
          <a:p>
            <a:endParaRPr lang="en-US"/>
          </a:p>
          <a:p>
            <a:r>
              <a:rPr lang="en-US"/>
              <a:t>Note that there are only three measures in the 2025 core set that are reported quarterly – HCAHPS, EDTC, and OP-18. </a:t>
            </a:r>
          </a:p>
        </p:txBody>
      </p:sp>
      <p:sp>
        <p:nvSpPr>
          <p:cNvPr id="4" name="Slide Number Placeholder 3">
            <a:extLst>
              <a:ext uri="{FF2B5EF4-FFF2-40B4-BE49-F238E27FC236}">
                <a16:creationId xmlns:a16="http://schemas.microsoft.com/office/drawing/2014/main" id="{B9E538EE-198A-7527-9D11-74750AAF7395}"/>
              </a:ext>
            </a:extLst>
          </p:cNvPr>
          <p:cNvSpPr>
            <a:spLocks noGrp="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AB51C96-0A16-4BE1-85E3-FA07C90695E1}" type="slidenum">
              <a:rPr kumimoji="0" lang="en-US" sz="1200" b="0" i="0" u="none" strike="noStrike" kern="1200" cap="none" spc="0" normalizeH="0" baseline="0" noProof="0" smtClean="0">
                <a:ln>
                  <a:noFill/>
                </a:ln>
                <a:solidFill>
                  <a:srgbClr val="000000"/>
                </a:solidFill>
                <a:effectLst/>
                <a:uLnTx/>
                <a:uFillTx/>
                <a:latin typeface="Times New Roman" pitchFamily="1"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 charset="0"/>
              <a:ea typeface="+mn-ea"/>
              <a:cs typeface="+mn-cs"/>
            </a:endParaRPr>
          </a:p>
        </p:txBody>
      </p:sp>
    </p:spTree>
    <p:extLst>
      <p:ext uri="{BB962C8B-B14F-4D97-AF65-F5344CB8AC3E}">
        <p14:creationId xmlns:p14="http://schemas.microsoft.com/office/powerpoint/2010/main" val="1158031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Karla</a:t>
            </a:r>
          </a:p>
          <a:p>
            <a:endParaRPr lang="en-US"/>
          </a:p>
          <a:p>
            <a:r>
              <a:rPr lang="en-US"/>
              <a:t>July – HCHE and Safe Use of Opioids</a:t>
            </a:r>
          </a:p>
          <a:p>
            <a:r>
              <a:rPr lang="en-US"/>
              <a:t>August – SDOH1/2</a:t>
            </a:r>
          </a:p>
        </p:txBody>
      </p:sp>
      <p:sp>
        <p:nvSpPr>
          <p:cNvPr id="4" name="Slide Number Placeholder 3"/>
          <p:cNvSpPr>
            <a:spLocks noGrp="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AB51C96-0A16-4BE1-85E3-FA07C90695E1}" type="slidenum">
              <a:rPr kumimoji="0" lang="en-US" sz="1200" b="0" i="0" u="none" strike="noStrike" kern="1200" cap="none" spc="0" normalizeH="0" baseline="0" noProof="0" smtClean="0">
                <a:ln>
                  <a:noFill/>
                </a:ln>
                <a:solidFill>
                  <a:srgbClr val="000000"/>
                </a:solidFill>
                <a:effectLst/>
                <a:uLnTx/>
                <a:uFillTx/>
                <a:latin typeface="Times New Roman" pitchFamily="1"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 charset="0"/>
              <a:ea typeface="+mn-ea"/>
              <a:cs typeface="+mn-cs"/>
            </a:endParaRPr>
          </a:p>
        </p:txBody>
      </p:sp>
    </p:spTree>
    <p:extLst>
      <p:ext uri="{BB962C8B-B14F-4D97-AF65-F5344CB8AC3E}">
        <p14:creationId xmlns:p14="http://schemas.microsoft.com/office/powerpoint/2010/main" val="1049315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Karla</a:t>
            </a:r>
          </a:p>
          <a:p>
            <a:endParaRPr lang="en-US"/>
          </a:p>
          <a:p>
            <a:r>
              <a:rPr lang="en-US"/>
              <a:t>As far as timing – continue to consistently report the current measures (those marked with a star).</a:t>
            </a:r>
          </a:p>
          <a:p>
            <a:r>
              <a:rPr lang="en-US"/>
              <a:t>For the new measures, you are strongly encouraged (and we are available to support you) to report calendar year 2024 encounters and you will be expected to report your calendar year 2025 encounter data as part of the MBQIP core set. Let’s take a look at the data submission deadlines chart on the next page because it’s a bit confusing to discuss without a visual. </a:t>
            </a:r>
          </a:p>
        </p:txBody>
      </p:sp>
      <p:sp>
        <p:nvSpPr>
          <p:cNvPr id="4" name="Slide Number Placeholder 3"/>
          <p:cNvSpPr>
            <a:spLocks noGrp="1"/>
          </p:cNvSpPr>
          <p:nvPr>
            <p:ph type="sldNum" sz="quarter" idx="5"/>
          </p:nvPr>
        </p:nvSpPr>
        <p:spPr/>
        <p:txBody>
          <a:bodyPr/>
          <a:lstStyle/>
          <a:p>
            <a:pPr>
              <a:defRPr/>
            </a:pPr>
            <a:fld id="{BAB51C96-0A16-4BE1-85E3-FA07C90695E1}" type="slidenum">
              <a:rPr lang="en-US" smtClean="0"/>
              <a:pPr>
                <a:defRPr/>
              </a:pPr>
              <a:t>5</a:t>
            </a:fld>
            <a:endParaRPr lang="en-US"/>
          </a:p>
        </p:txBody>
      </p:sp>
    </p:spTree>
    <p:extLst>
      <p:ext uri="{BB962C8B-B14F-4D97-AF65-F5344CB8AC3E}">
        <p14:creationId xmlns:p14="http://schemas.microsoft.com/office/powerpoint/2010/main" val="159124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Senka</a:t>
            </a:r>
          </a:p>
        </p:txBody>
      </p:sp>
      <p:sp>
        <p:nvSpPr>
          <p:cNvPr id="4" name="Slide Number Placeholder 3"/>
          <p:cNvSpPr>
            <a:spLocks noGrp="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AB51C96-0A16-4BE1-85E3-FA07C90695E1}" type="slidenum">
              <a:rPr kumimoji="0" lang="en-US" sz="1200" b="0" i="0" u="none" strike="noStrike" kern="1200" cap="none" spc="0" normalizeH="0" baseline="0" noProof="0" smtClean="0">
                <a:ln>
                  <a:noFill/>
                </a:ln>
                <a:solidFill>
                  <a:srgbClr val="000000"/>
                </a:solidFill>
                <a:effectLst/>
                <a:uLnTx/>
                <a:uFillTx/>
                <a:latin typeface="Times New Roman" pitchFamily="1"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pitchFamily="1" charset="0"/>
              <a:ea typeface="+mn-ea"/>
              <a:cs typeface="+mn-cs"/>
            </a:endParaRPr>
          </a:p>
        </p:txBody>
      </p:sp>
    </p:spTree>
    <p:extLst>
      <p:ext uri="{BB962C8B-B14F-4D97-AF65-F5344CB8AC3E}">
        <p14:creationId xmlns:p14="http://schemas.microsoft.com/office/powerpoint/2010/main" val="3408221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changes have already been finalized in last year’s rule making process</a:t>
            </a:r>
          </a:p>
          <a:p>
            <a:r>
              <a:rPr lang="en-US"/>
              <a:t>(Web-Mail mode, Web-Phone mode, and Web-Mail-Phone mode) in addition to the current Mail Only, Telephone Only, and Mail-Phone modes, beginning with January 2025 </a:t>
            </a:r>
          </a:p>
          <a:p>
            <a:endParaRPr lang="en-US"/>
          </a:p>
        </p:txBody>
      </p:sp>
      <p:sp>
        <p:nvSpPr>
          <p:cNvPr id="4" name="Slide Number Placeholder 3"/>
          <p:cNvSpPr>
            <a:spLocks noGrp="1"/>
          </p:cNvSpPr>
          <p:nvPr>
            <p:ph type="sldNum" sz="quarter" idx="5"/>
          </p:nvPr>
        </p:nvSpPr>
        <p:spPr/>
        <p:txBody>
          <a:bodyPr/>
          <a:lstStyle/>
          <a:p>
            <a:pPr>
              <a:defRPr/>
            </a:pPr>
            <a:fld id="{BAB51C96-0A16-4BE1-85E3-FA07C90695E1}" type="slidenum">
              <a:rPr lang="en-US" smtClean="0"/>
              <a:pPr>
                <a:defRPr/>
              </a:pPr>
              <a:t>8</a:t>
            </a:fld>
            <a:endParaRPr lang="en-US"/>
          </a:p>
        </p:txBody>
      </p:sp>
    </p:spTree>
    <p:extLst>
      <p:ext uri="{BB962C8B-B14F-4D97-AF65-F5344CB8AC3E}">
        <p14:creationId xmlns:p14="http://schemas.microsoft.com/office/powerpoint/2010/main" val="111652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changes are still proposed – as part of IPPS 2025 Rule – final rule typically comes out in September.</a:t>
            </a:r>
          </a:p>
          <a:p>
            <a:endParaRPr lang="en-US"/>
          </a:p>
          <a:p>
            <a:r>
              <a:rPr lang="en-US"/>
              <a:t>CMS no longer referencing this as HCAHPS 2.0 – but that terminology is still sometimes being used. </a:t>
            </a:r>
          </a:p>
          <a:p>
            <a:endParaRPr lang="en-US"/>
          </a:p>
        </p:txBody>
      </p:sp>
      <p:sp>
        <p:nvSpPr>
          <p:cNvPr id="4" name="Slide Number Placeholder 3"/>
          <p:cNvSpPr>
            <a:spLocks noGrp="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AB51C96-0A16-4BE1-85E3-FA07C90695E1}" type="slidenum">
              <a:rPr kumimoji="0" lang="en-US" sz="1200" b="0" i="0" u="none" strike="noStrike" kern="1200" cap="none" spc="0" normalizeH="0" baseline="0" noProof="0" smtClean="0">
                <a:ln>
                  <a:noFill/>
                </a:ln>
                <a:solidFill>
                  <a:srgbClr val="000000"/>
                </a:solidFill>
                <a:effectLst/>
                <a:uLnTx/>
                <a:uFillTx/>
                <a:latin typeface="Times New Roman" pitchFamily="1"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 charset="0"/>
              <a:ea typeface="+mn-ea"/>
              <a:cs typeface="+mn-cs"/>
            </a:endParaRPr>
          </a:p>
        </p:txBody>
      </p:sp>
    </p:spTree>
    <p:extLst>
      <p:ext uri="{BB962C8B-B14F-4D97-AF65-F5344CB8AC3E}">
        <p14:creationId xmlns:p14="http://schemas.microsoft.com/office/powerpoint/2010/main" val="4097119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irst Slide">
    <p:spTree>
      <p:nvGrpSpPr>
        <p:cNvPr id="1" name=""/>
        <p:cNvGrpSpPr/>
        <p:nvPr/>
      </p:nvGrpSpPr>
      <p:grpSpPr>
        <a:xfrm>
          <a:off x="0" y="0"/>
          <a:ext cx="0" cy="0"/>
          <a:chOff x="0" y="0"/>
          <a:chExt cx="0" cy="0"/>
        </a:xfrm>
      </p:grpSpPr>
      <p:sp>
        <p:nvSpPr>
          <p:cNvPr id="751618" name="Rectangle 2"/>
          <p:cNvSpPr>
            <a:spLocks noGrp="1" noChangeArrowheads="1"/>
          </p:cNvSpPr>
          <p:nvPr>
            <p:ph type="ctrTitle"/>
          </p:nvPr>
        </p:nvSpPr>
        <p:spPr bwMode="gray">
          <a:xfrm>
            <a:off x="914400" y="990600"/>
            <a:ext cx="10363200" cy="1143000"/>
          </a:xfrm>
        </p:spPr>
        <p:txBody>
          <a:bodyPr/>
          <a:lstStyle>
            <a:lvl1pPr>
              <a:defRPr/>
            </a:lvl1pPr>
          </a:lstStyle>
          <a:p>
            <a:r>
              <a:rPr lang="en-US"/>
              <a:t>Click to edit Master title style</a:t>
            </a:r>
          </a:p>
        </p:txBody>
      </p:sp>
      <p:sp>
        <p:nvSpPr>
          <p:cNvPr id="751619" name="Rectangle 3"/>
          <p:cNvSpPr>
            <a:spLocks noGrp="1" noChangeArrowheads="1"/>
          </p:cNvSpPr>
          <p:nvPr>
            <p:ph type="subTitle" idx="1"/>
          </p:nvPr>
        </p:nvSpPr>
        <p:spPr bwMode="gray">
          <a:xfrm>
            <a:off x="914400" y="2590800"/>
            <a:ext cx="8534400" cy="1752600"/>
          </a:xfrm>
        </p:spPr>
        <p:txBody>
          <a:bodyPr/>
          <a:lstStyle>
            <a:lvl1pPr marL="0" indent="0">
              <a:buFontTx/>
              <a:buNone/>
              <a:defRPr/>
            </a:lvl1pPr>
          </a:lstStyle>
          <a:p>
            <a:r>
              <a:rPr lang="en-US"/>
              <a:t>Click to edit Master subtitle style</a:t>
            </a:r>
          </a:p>
        </p:txBody>
      </p:sp>
      <p:pic>
        <p:nvPicPr>
          <p:cNvPr id="7" name="Picture 3">
            <a:extLst>
              <a:ext uri="{C183D7F6-B498-43B3-948B-1728B52AA6E4}">
                <adec:decorative xmlns:adec="http://schemas.microsoft.com/office/drawing/2017/decorative" val="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68800" y="4506912"/>
            <a:ext cx="3218688" cy="1810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5" name="Group 14">
            <a:extLst>
              <a:ext uri="{FF2B5EF4-FFF2-40B4-BE49-F238E27FC236}">
                <a16:creationId xmlns:a16="http://schemas.microsoft.com/office/drawing/2014/main" id="{C963724C-7E4B-4112-BE47-AE5A5CF5A3CF}"/>
              </a:ext>
            </a:extLst>
          </p:cNvPr>
          <p:cNvGrpSpPr/>
          <p:nvPr userDrawn="1"/>
        </p:nvGrpSpPr>
        <p:grpSpPr>
          <a:xfrm>
            <a:off x="0" y="6349574"/>
            <a:ext cx="12192000" cy="508429"/>
            <a:chOff x="-4167468" y="0"/>
            <a:chExt cx="10343560" cy="647700"/>
          </a:xfrm>
        </p:grpSpPr>
        <p:sp>
          <p:nvSpPr>
            <p:cNvPr id="16" name="Rectangle 15">
              <a:extLst>
                <a:ext uri="{FF2B5EF4-FFF2-40B4-BE49-F238E27FC236}">
                  <a16:creationId xmlns:a16="http://schemas.microsoft.com/office/drawing/2014/main" id="{A9741DD4-A401-4A5B-BA4E-66771D097874}"/>
                </a:ext>
              </a:extLst>
            </p:cNvPr>
            <p:cNvSpPr/>
            <p:nvPr userDrawn="1"/>
          </p:nvSpPr>
          <p:spPr>
            <a:xfrm>
              <a:off x="-4167468" y="0"/>
              <a:ext cx="8596591" cy="647700"/>
            </a:xfrm>
            <a:prstGeom prst="rect">
              <a:avLst/>
            </a:prstGeom>
            <a:solidFill>
              <a:srgbClr val="0086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17" name="Rectangle 16">
              <a:extLst>
                <a:ext uri="{FF2B5EF4-FFF2-40B4-BE49-F238E27FC236}">
                  <a16:creationId xmlns:a16="http://schemas.microsoft.com/office/drawing/2014/main" id="{4B1F93B0-AA51-4857-A8C5-E59A61D6B411}"/>
                </a:ext>
              </a:extLst>
            </p:cNvPr>
            <p:cNvSpPr/>
            <p:nvPr userDrawn="1"/>
          </p:nvSpPr>
          <p:spPr>
            <a:xfrm>
              <a:off x="4394321" y="0"/>
              <a:ext cx="907415" cy="647700"/>
            </a:xfrm>
            <a:prstGeom prst="rect">
              <a:avLst/>
            </a:prstGeom>
            <a:solidFill>
              <a:srgbClr val="A62A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18" name="Rectangle 17">
              <a:extLst>
                <a:ext uri="{FF2B5EF4-FFF2-40B4-BE49-F238E27FC236}">
                  <a16:creationId xmlns:a16="http://schemas.microsoft.com/office/drawing/2014/main" id="{F13DC56B-605E-4A32-A878-4C85CBCD4399}"/>
                </a:ext>
              </a:extLst>
            </p:cNvPr>
            <p:cNvSpPr/>
            <p:nvPr userDrawn="1"/>
          </p:nvSpPr>
          <p:spPr>
            <a:xfrm>
              <a:off x="5287053" y="0"/>
              <a:ext cx="518615" cy="647700"/>
            </a:xfrm>
            <a:prstGeom prst="rect">
              <a:avLst/>
            </a:prstGeom>
            <a:solidFill>
              <a:srgbClr val="252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19" name="Rectangle 18">
              <a:extLst>
                <a:ext uri="{FF2B5EF4-FFF2-40B4-BE49-F238E27FC236}">
                  <a16:creationId xmlns:a16="http://schemas.microsoft.com/office/drawing/2014/main" id="{BE537E4D-12DE-4FCC-8F4A-5316904C56B5}"/>
                </a:ext>
              </a:extLst>
            </p:cNvPr>
            <p:cNvSpPr/>
            <p:nvPr userDrawn="1"/>
          </p:nvSpPr>
          <p:spPr>
            <a:xfrm>
              <a:off x="5755087" y="0"/>
              <a:ext cx="421005" cy="647700"/>
            </a:xfrm>
            <a:prstGeom prst="rect">
              <a:avLst/>
            </a:prstGeom>
            <a:solidFill>
              <a:srgbClr val="3300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txBox="1">
            <a:spLocks/>
          </p:cNvSpPr>
          <p:nvPr userDrawn="1"/>
        </p:nvSpPr>
        <p:spPr>
          <a:xfrm>
            <a:off x="4030641" y="6510377"/>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bwMode="gray">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txBox="1">
            <a:spLocks/>
          </p:cNvSpPr>
          <p:nvPr userDrawn="1"/>
        </p:nvSpPr>
        <p:spPr>
          <a:xfrm>
            <a:off x="4030641" y="6510377"/>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txBox="1">
            <a:spLocks/>
          </p:cNvSpPr>
          <p:nvPr userDrawn="1"/>
        </p:nvSpPr>
        <p:spPr>
          <a:xfrm>
            <a:off x="4030641" y="6510377"/>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txBox="1">
            <a:spLocks/>
          </p:cNvSpPr>
          <p:nvPr userDrawn="1"/>
        </p:nvSpPr>
        <p:spPr>
          <a:xfrm>
            <a:off x="4030641" y="6510377"/>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riting_Exercise">
    <p:spTree>
      <p:nvGrpSpPr>
        <p:cNvPr id="1" name=""/>
        <p:cNvGrpSpPr/>
        <p:nvPr/>
      </p:nvGrpSpPr>
      <p:grpSpPr>
        <a:xfrm>
          <a:off x="0" y="0"/>
          <a:ext cx="0" cy="0"/>
          <a:chOff x="0" y="0"/>
          <a:chExt cx="0" cy="0"/>
        </a:xfrm>
      </p:grpSpPr>
      <p:pic>
        <p:nvPicPr>
          <p:cNvPr id="6" name="Picture 5" descr="notepad and pencil&#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1698"/>
          <a:stretch/>
        </p:blipFill>
        <p:spPr>
          <a:xfrm>
            <a:off x="0" y="-1"/>
            <a:ext cx="5432367" cy="6338353"/>
          </a:xfrm>
          <a:prstGeom prst="rect">
            <a:avLst/>
          </a:prstGeom>
        </p:spPr>
      </p:pic>
      <p:sp>
        <p:nvSpPr>
          <p:cNvPr id="2" name="Title 1"/>
          <p:cNvSpPr>
            <a:spLocks noGrp="1"/>
          </p:cNvSpPr>
          <p:nvPr>
            <p:ph type="title"/>
          </p:nvPr>
        </p:nvSpPr>
        <p:spPr bwMode="gray">
          <a:xfrm>
            <a:off x="7237380" y="242393"/>
            <a:ext cx="4040221" cy="2723321"/>
          </a:xfrm>
          <a:noFill/>
        </p:spPr>
        <p:txBody>
          <a:bodyPr/>
          <a:lstStyle/>
          <a:p>
            <a:r>
              <a:rPr lang="en-US"/>
              <a:t>Click to edit Master title style</a:t>
            </a:r>
          </a:p>
        </p:txBody>
      </p:sp>
      <p:sp>
        <p:nvSpPr>
          <p:cNvPr id="3" name="Content Placeholder 2"/>
          <p:cNvSpPr>
            <a:spLocks noGrp="1"/>
          </p:cNvSpPr>
          <p:nvPr>
            <p:ph sz="half" idx="1"/>
          </p:nvPr>
        </p:nvSpPr>
        <p:spPr>
          <a:xfrm>
            <a:off x="7237380" y="3168345"/>
            <a:ext cx="4040221" cy="1981200"/>
          </a:xfrm>
        </p:spPr>
        <p:txBody>
          <a:bodyPr/>
          <a:lstStyle>
            <a:lvl2pPr marL="457200" indent="0">
              <a:buNone/>
              <a:defRPr/>
            </a:lvl2pPr>
          </a:lstStyle>
          <a:p>
            <a:pPr lvl="0"/>
            <a:r>
              <a:rPr lang="en-US"/>
              <a:t>Click to edit Master text styles</a:t>
            </a:r>
          </a:p>
        </p:txBody>
      </p:sp>
      <p:sp>
        <p:nvSpPr>
          <p:cNvPr id="7" name="Slide Number Placeholder 5"/>
          <p:cNvSpPr txBox="1">
            <a:spLocks/>
          </p:cNvSpPr>
          <p:nvPr userDrawn="1"/>
        </p:nvSpPr>
        <p:spPr>
          <a:xfrm>
            <a:off x="4030641" y="6510377"/>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2426953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742FF-18EF-5376-455B-55FE3D755B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8B3B0D-EBF1-6B94-F5D8-7CED109441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792E9A-B1B4-967F-AEC4-7924FDDD7261}"/>
              </a:ext>
            </a:extLst>
          </p:cNvPr>
          <p:cNvSpPr>
            <a:spLocks noGrp="1"/>
          </p:cNvSpPr>
          <p:nvPr>
            <p:ph type="dt" sz="half" idx="10"/>
          </p:nvPr>
        </p:nvSpPr>
        <p:spPr/>
        <p:txBody>
          <a:bodyPr/>
          <a:lstStyle/>
          <a:p>
            <a:fld id="{26743EF4-47DF-4C45-B051-6304CE1B5831}" type="datetimeFigureOut">
              <a:rPr lang="en-US" smtClean="0"/>
              <a:t>8/15/2024</a:t>
            </a:fld>
            <a:endParaRPr lang="en-US"/>
          </a:p>
        </p:txBody>
      </p:sp>
      <p:sp>
        <p:nvSpPr>
          <p:cNvPr id="5" name="Footer Placeholder 4">
            <a:extLst>
              <a:ext uri="{FF2B5EF4-FFF2-40B4-BE49-F238E27FC236}">
                <a16:creationId xmlns:a16="http://schemas.microsoft.com/office/drawing/2014/main" id="{A93AF7F4-D8EC-901F-1C62-DE27EB694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017CB-8884-563B-06F9-91A53647949B}"/>
              </a:ext>
            </a:extLst>
          </p:cNvPr>
          <p:cNvSpPr>
            <a:spLocks noGrp="1"/>
          </p:cNvSpPr>
          <p:nvPr>
            <p:ph type="sldNum" sz="quarter" idx="12"/>
          </p:nvPr>
        </p:nvSpPr>
        <p:spPr/>
        <p:txBody>
          <a:bodyPr/>
          <a:lstStyle/>
          <a:p>
            <a:fld id="{4345CFFC-8F17-43D1-9C1C-6A8AE73ABC05}" type="slidenum">
              <a:rPr lang="en-US" smtClean="0"/>
              <a:t>‹#›</a:t>
            </a:fld>
            <a:endParaRPr lang="en-US"/>
          </a:p>
        </p:txBody>
      </p:sp>
    </p:spTree>
    <p:extLst>
      <p:ext uri="{BB962C8B-B14F-4D97-AF65-F5344CB8AC3E}">
        <p14:creationId xmlns:p14="http://schemas.microsoft.com/office/powerpoint/2010/main" val="120216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FFED7-410C-412C-D151-94164603D3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069C1-C2E4-7C5B-EA9A-3E019DAF2F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FD44F-E3E0-392C-BB24-9C16B0000223}"/>
              </a:ext>
            </a:extLst>
          </p:cNvPr>
          <p:cNvSpPr>
            <a:spLocks noGrp="1"/>
          </p:cNvSpPr>
          <p:nvPr>
            <p:ph type="dt" sz="half" idx="10"/>
          </p:nvPr>
        </p:nvSpPr>
        <p:spPr/>
        <p:txBody>
          <a:bodyPr/>
          <a:lstStyle/>
          <a:p>
            <a:fld id="{26743EF4-47DF-4C45-B051-6304CE1B5831}" type="datetimeFigureOut">
              <a:rPr lang="en-US" smtClean="0"/>
              <a:t>8/15/2024</a:t>
            </a:fld>
            <a:endParaRPr lang="en-US"/>
          </a:p>
        </p:txBody>
      </p:sp>
      <p:sp>
        <p:nvSpPr>
          <p:cNvPr id="5" name="Footer Placeholder 4">
            <a:extLst>
              <a:ext uri="{FF2B5EF4-FFF2-40B4-BE49-F238E27FC236}">
                <a16:creationId xmlns:a16="http://schemas.microsoft.com/office/drawing/2014/main" id="{441E3392-D7BE-A885-6B16-20717755C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61A69-8182-E271-4690-4B77F9F6C047}"/>
              </a:ext>
            </a:extLst>
          </p:cNvPr>
          <p:cNvSpPr>
            <a:spLocks noGrp="1"/>
          </p:cNvSpPr>
          <p:nvPr>
            <p:ph type="sldNum" sz="quarter" idx="12"/>
          </p:nvPr>
        </p:nvSpPr>
        <p:spPr/>
        <p:txBody>
          <a:bodyPr/>
          <a:lstStyle/>
          <a:p>
            <a:fld id="{4345CFFC-8F17-43D1-9C1C-6A8AE73ABC05}" type="slidenum">
              <a:rPr lang="en-US" smtClean="0"/>
              <a:t>‹#›</a:t>
            </a:fld>
            <a:endParaRPr lang="en-US"/>
          </a:p>
        </p:txBody>
      </p:sp>
    </p:spTree>
    <p:extLst>
      <p:ext uri="{BB962C8B-B14F-4D97-AF65-F5344CB8AC3E}">
        <p14:creationId xmlns:p14="http://schemas.microsoft.com/office/powerpoint/2010/main" val="553388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21F24-111F-C55B-EC18-816247EB80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DC45D3-381D-FD97-696F-FBD2FDD732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E95670-2D5D-5F5C-374C-1889A5DAD6A1}"/>
              </a:ext>
            </a:extLst>
          </p:cNvPr>
          <p:cNvSpPr>
            <a:spLocks noGrp="1"/>
          </p:cNvSpPr>
          <p:nvPr>
            <p:ph type="dt" sz="half" idx="10"/>
          </p:nvPr>
        </p:nvSpPr>
        <p:spPr/>
        <p:txBody>
          <a:bodyPr/>
          <a:lstStyle/>
          <a:p>
            <a:fld id="{26743EF4-47DF-4C45-B051-6304CE1B5831}" type="datetimeFigureOut">
              <a:rPr lang="en-US" smtClean="0"/>
              <a:t>8/15/2024</a:t>
            </a:fld>
            <a:endParaRPr lang="en-US"/>
          </a:p>
        </p:txBody>
      </p:sp>
      <p:sp>
        <p:nvSpPr>
          <p:cNvPr id="5" name="Footer Placeholder 4">
            <a:extLst>
              <a:ext uri="{FF2B5EF4-FFF2-40B4-BE49-F238E27FC236}">
                <a16:creationId xmlns:a16="http://schemas.microsoft.com/office/drawing/2014/main" id="{D964C8F1-0F63-CCE5-8F24-B686D294F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C1BD6-CB80-CB97-3A19-12A1004AC8EE}"/>
              </a:ext>
            </a:extLst>
          </p:cNvPr>
          <p:cNvSpPr>
            <a:spLocks noGrp="1"/>
          </p:cNvSpPr>
          <p:nvPr>
            <p:ph type="sldNum" sz="quarter" idx="12"/>
          </p:nvPr>
        </p:nvSpPr>
        <p:spPr/>
        <p:txBody>
          <a:bodyPr/>
          <a:lstStyle/>
          <a:p>
            <a:fld id="{4345CFFC-8F17-43D1-9C1C-6A8AE73ABC05}" type="slidenum">
              <a:rPr lang="en-US" smtClean="0"/>
              <a:t>‹#›</a:t>
            </a:fld>
            <a:endParaRPr lang="en-US"/>
          </a:p>
        </p:txBody>
      </p:sp>
    </p:spTree>
    <p:extLst>
      <p:ext uri="{BB962C8B-B14F-4D97-AF65-F5344CB8AC3E}">
        <p14:creationId xmlns:p14="http://schemas.microsoft.com/office/powerpoint/2010/main" val="1336182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DB74F-8166-7F98-28F5-F7ECBB6D1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054E12-F978-3C59-C94D-B5FCEE4607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102262-04AA-2C73-0F88-B0BA12FE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3776CE-6783-C29B-A63E-1EC16EDDEB0A}"/>
              </a:ext>
            </a:extLst>
          </p:cNvPr>
          <p:cNvSpPr>
            <a:spLocks noGrp="1"/>
          </p:cNvSpPr>
          <p:nvPr>
            <p:ph type="dt" sz="half" idx="10"/>
          </p:nvPr>
        </p:nvSpPr>
        <p:spPr/>
        <p:txBody>
          <a:bodyPr/>
          <a:lstStyle/>
          <a:p>
            <a:fld id="{26743EF4-47DF-4C45-B051-6304CE1B5831}" type="datetimeFigureOut">
              <a:rPr lang="en-US" smtClean="0"/>
              <a:t>8/15/2024</a:t>
            </a:fld>
            <a:endParaRPr lang="en-US"/>
          </a:p>
        </p:txBody>
      </p:sp>
      <p:sp>
        <p:nvSpPr>
          <p:cNvPr id="6" name="Footer Placeholder 5">
            <a:extLst>
              <a:ext uri="{FF2B5EF4-FFF2-40B4-BE49-F238E27FC236}">
                <a16:creationId xmlns:a16="http://schemas.microsoft.com/office/drawing/2014/main" id="{96EB2E89-0953-F15D-BB16-63A57D7FB8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9ACCC-5C82-6C65-F591-1A32DCD02BA0}"/>
              </a:ext>
            </a:extLst>
          </p:cNvPr>
          <p:cNvSpPr>
            <a:spLocks noGrp="1"/>
          </p:cNvSpPr>
          <p:nvPr>
            <p:ph type="sldNum" sz="quarter" idx="12"/>
          </p:nvPr>
        </p:nvSpPr>
        <p:spPr/>
        <p:txBody>
          <a:bodyPr/>
          <a:lstStyle/>
          <a:p>
            <a:fld id="{4345CFFC-8F17-43D1-9C1C-6A8AE73ABC05}" type="slidenum">
              <a:rPr lang="en-US" smtClean="0"/>
              <a:t>‹#›</a:t>
            </a:fld>
            <a:endParaRPr lang="en-US"/>
          </a:p>
        </p:txBody>
      </p:sp>
    </p:spTree>
    <p:extLst>
      <p:ext uri="{BB962C8B-B14F-4D97-AF65-F5344CB8AC3E}">
        <p14:creationId xmlns:p14="http://schemas.microsoft.com/office/powerpoint/2010/main" val="2477432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D9ABF-F777-2E72-8AE1-FF264020E0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4ECAFF-F320-9651-F9CA-177515C51F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D50D30-F379-E732-3103-D4CB53D609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26E974-9033-4423-155C-72D1CC8DE9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5CD055-2A33-24EC-1BD9-384E816C7B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DA4B22-CBD7-0EA1-1A55-2FDB5EE9D34A}"/>
              </a:ext>
            </a:extLst>
          </p:cNvPr>
          <p:cNvSpPr>
            <a:spLocks noGrp="1"/>
          </p:cNvSpPr>
          <p:nvPr>
            <p:ph type="dt" sz="half" idx="10"/>
          </p:nvPr>
        </p:nvSpPr>
        <p:spPr/>
        <p:txBody>
          <a:bodyPr/>
          <a:lstStyle/>
          <a:p>
            <a:fld id="{26743EF4-47DF-4C45-B051-6304CE1B5831}" type="datetimeFigureOut">
              <a:rPr lang="en-US" smtClean="0"/>
              <a:t>8/15/2024</a:t>
            </a:fld>
            <a:endParaRPr lang="en-US"/>
          </a:p>
        </p:txBody>
      </p:sp>
      <p:sp>
        <p:nvSpPr>
          <p:cNvPr id="8" name="Footer Placeholder 7">
            <a:extLst>
              <a:ext uri="{FF2B5EF4-FFF2-40B4-BE49-F238E27FC236}">
                <a16:creationId xmlns:a16="http://schemas.microsoft.com/office/drawing/2014/main" id="{C3C297A2-D50D-10FC-1965-42AC250B2C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23A539-1763-DCDD-91FA-638F940DC7E2}"/>
              </a:ext>
            </a:extLst>
          </p:cNvPr>
          <p:cNvSpPr>
            <a:spLocks noGrp="1"/>
          </p:cNvSpPr>
          <p:nvPr>
            <p:ph type="sldNum" sz="quarter" idx="12"/>
          </p:nvPr>
        </p:nvSpPr>
        <p:spPr/>
        <p:txBody>
          <a:bodyPr/>
          <a:lstStyle/>
          <a:p>
            <a:fld id="{4345CFFC-8F17-43D1-9C1C-6A8AE73ABC05}" type="slidenum">
              <a:rPr lang="en-US" smtClean="0"/>
              <a:t>‹#›</a:t>
            </a:fld>
            <a:endParaRPr lang="en-US"/>
          </a:p>
        </p:txBody>
      </p:sp>
    </p:spTree>
    <p:extLst>
      <p:ext uri="{BB962C8B-B14F-4D97-AF65-F5344CB8AC3E}">
        <p14:creationId xmlns:p14="http://schemas.microsoft.com/office/powerpoint/2010/main" val="131669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Final Slide">
    <p:spTree>
      <p:nvGrpSpPr>
        <p:cNvPr id="1" name=""/>
        <p:cNvGrpSpPr/>
        <p:nvPr/>
      </p:nvGrpSpPr>
      <p:grpSpPr>
        <a:xfrm>
          <a:off x="0" y="0"/>
          <a:ext cx="0" cy="0"/>
          <a:chOff x="0" y="0"/>
          <a:chExt cx="0" cy="0"/>
        </a:xfrm>
      </p:grpSpPr>
      <p:sp>
        <p:nvSpPr>
          <p:cNvPr id="751618" name="Rectangle 2"/>
          <p:cNvSpPr>
            <a:spLocks noGrp="1" noChangeArrowheads="1"/>
          </p:cNvSpPr>
          <p:nvPr>
            <p:ph type="ctrTitle"/>
          </p:nvPr>
        </p:nvSpPr>
        <p:spPr bwMode="gray">
          <a:xfrm>
            <a:off x="914400" y="990600"/>
            <a:ext cx="10363200" cy="1143000"/>
          </a:xfrm>
        </p:spPr>
        <p:txBody>
          <a:bodyPr/>
          <a:lstStyle>
            <a:lvl1pPr>
              <a:defRPr sz="2200"/>
            </a:lvl1pPr>
          </a:lstStyle>
          <a:p>
            <a:r>
              <a:rPr lang="en-US"/>
              <a:t>Click to edit Master title style</a:t>
            </a:r>
          </a:p>
        </p:txBody>
      </p:sp>
      <p:sp>
        <p:nvSpPr>
          <p:cNvPr id="751619" name="Rectangle 3"/>
          <p:cNvSpPr>
            <a:spLocks noGrp="1" noChangeArrowheads="1"/>
          </p:cNvSpPr>
          <p:nvPr>
            <p:ph type="subTitle" idx="1"/>
          </p:nvPr>
        </p:nvSpPr>
        <p:spPr bwMode="gray">
          <a:xfrm>
            <a:off x="914401" y="3979455"/>
            <a:ext cx="10780889" cy="448733"/>
          </a:xfrm>
        </p:spPr>
        <p:txBody>
          <a:bodyPr/>
          <a:lstStyle>
            <a:lvl1pPr marL="0" indent="0">
              <a:buFontTx/>
              <a:buNone/>
              <a:defRPr sz="800"/>
            </a:lvl1pPr>
          </a:lstStyle>
          <a:p>
            <a:r>
              <a:rPr lang="en-US"/>
              <a:t>Click to edit Master subtitle style</a:t>
            </a:r>
          </a:p>
        </p:txBody>
      </p:sp>
      <p:pic>
        <p:nvPicPr>
          <p:cNvPr id="9" name="Picture 3">
            <a:extLst>
              <a:ext uri="{FF2B5EF4-FFF2-40B4-BE49-F238E27FC236}">
                <a16:creationId xmlns:a16="http://schemas.microsoft.com/office/drawing/2014/main" id="{60C2AF36-2EA6-4002-9472-059C97B18B59}"/>
              </a:ext>
              <a:ext uri="{C183D7F6-B498-43B3-948B-1728B52AA6E4}">
                <adec:decorative xmlns:adec="http://schemas.microsoft.com/office/drawing/2017/decorative" val="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68800" y="4514508"/>
            <a:ext cx="3218688" cy="1810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32601B7D-EA08-4F66-8E57-B1DFBCC24981}"/>
              </a:ext>
            </a:extLst>
          </p:cNvPr>
          <p:cNvGrpSpPr/>
          <p:nvPr userDrawn="1"/>
        </p:nvGrpSpPr>
        <p:grpSpPr>
          <a:xfrm>
            <a:off x="0" y="6349574"/>
            <a:ext cx="12192000" cy="508429"/>
            <a:chOff x="-4167468" y="0"/>
            <a:chExt cx="10343560" cy="647700"/>
          </a:xfrm>
        </p:grpSpPr>
        <p:sp>
          <p:nvSpPr>
            <p:cNvPr id="11" name="Rectangle 10">
              <a:extLst>
                <a:ext uri="{FF2B5EF4-FFF2-40B4-BE49-F238E27FC236}">
                  <a16:creationId xmlns:a16="http://schemas.microsoft.com/office/drawing/2014/main" id="{FA476A6F-5193-4D5F-99A1-D6DF95A6AAB3}"/>
                </a:ext>
              </a:extLst>
            </p:cNvPr>
            <p:cNvSpPr/>
            <p:nvPr userDrawn="1"/>
          </p:nvSpPr>
          <p:spPr>
            <a:xfrm>
              <a:off x="-4167468" y="0"/>
              <a:ext cx="8596591" cy="647700"/>
            </a:xfrm>
            <a:prstGeom prst="rect">
              <a:avLst/>
            </a:prstGeom>
            <a:solidFill>
              <a:srgbClr val="0086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12" name="Rectangle 11">
              <a:extLst>
                <a:ext uri="{FF2B5EF4-FFF2-40B4-BE49-F238E27FC236}">
                  <a16:creationId xmlns:a16="http://schemas.microsoft.com/office/drawing/2014/main" id="{37662A54-49A3-405F-BDA5-2A39F0B3A11F}"/>
                </a:ext>
              </a:extLst>
            </p:cNvPr>
            <p:cNvSpPr/>
            <p:nvPr userDrawn="1"/>
          </p:nvSpPr>
          <p:spPr>
            <a:xfrm>
              <a:off x="4394321" y="0"/>
              <a:ext cx="907415" cy="647700"/>
            </a:xfrm>
            <a:prstGeom prst="rect">
              <a:avLst/>
            </a:prstGeom>
            <a:solidFill>
              <a:srgbClr val="A62A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13" name="Rectangle 12">
              <a:extLst>
                <a:ext uri="{FF2B5EF4-FFF2-40B4-BE49-F238E27FC236}">
                  <a16:creationId xmlns:a16="http://schemas.microsoft.com/office/drawing/2014/main" id="{83E190F1-3540-4EBF-AE0C-58020533047D}"/>
                </a:ext>
              </a:extLst>
            </p:cNvPr>
            <p:cNvSpPr/>
            <p:nvPr userDrawn="1"/>
          </p:nvSpPr>
          <p:spPr>
            <a:xfrm>
              <a:off x="5287053" y="0"/>
              <a:ext cx="518615" cy="647700"/>
            </a:xfrm>
            <a:prstGeom prst="rect">
              <a:avLst/>
            </a:prstGeom>
            <a:solidFill>
              <a:srgbClr val="252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14" name="Rectangle 13">
              <a:extLst>
                <a:ext uri="{FF2B5EF4-FFF2-40B4-BE49-F238E27FC236}">
                  <a16:creationId xmlns:a16="http://schemas.microsoft.com/office/drawing/2014/main" id="{B3561A38-EDE0-46BD-ACE9-62E59BCE7342}"/>
                </a:ext>
              </a:extLst>
            </p:cNvPr>
            <p:cNvSpPr/>
            <p:nvPr userDrawn="1"/>
          </p:nvSpPr>
          <p:spPr>
            <a:xfrm>
              <a:off x="5755087" y="0"/>
              <a:ext cx="421005" cy="647700"/>
            </a:xfrm>
            <a:prstGeom prst="rect">
              <a:avLst/>
            </a:prstGeom>
            <a:solidFill>
              <a:srgbClr val="3300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7EFE-984B-FE1C-3C5B-1688EAB7ED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E6B7EE-629F-8D81-337A-2CC978955FA4}"/>
              </a:ext>
            </a:extLst>
          </p:cNvPr>
          <p:cNvSpPr>
            <a:spLocks noGrp="1"/>
          </p:cNvSpPr>
          <p:nvPr>
            <p:ph type="dt" sz="half" idx="10"/>
          </p:nvPr>
        </p:nvSpPr>
        <p:spPr/>
        <p:txBody>
          <a:bodyPr/>
          <a:lstStyle/>
          <a:p>
            <a:fld id="{26743EF4-47DF-4C45-B051-6304CE1B5831}" type="datetimeFigureOut">
              <a:rPr lang="en-US" smtClean="0"/>
              <a:t>8/15/2024</a:t>
            </a:fld>
            <a:endParaRPr lang="en-US"/>
          </a:p>
        </p:txBody>
      </p:sp>
      <p:sp>
        <p:nvSpPr>
          <p:cNvPr id="4" name="Footer Placeholder 3">
            <a:extLst>
              <a:ext uri="{FF2B5EF4-FFF2-40B4-BE49-F238E27FC236}">
                <a16:creationId xmlns:a16="http://schemas.microsoft.com/office/drawing/2014/main" id="{5CD53BB0-A78A-6E58-7081-728A7F457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13A387-D503-FEC8-CE9D-02CD4E4DF59D}"/>
              </a:ext>
            </a:extLst>
          </p:cNvPr>
          <p:cNvSpPr>
            <a:spLocks noGrp="1"/>
          </p:cNvSpPr>
          <p:nvPr>
            <p:ph type="sldNum" sz="quarter" idx="12"/>
          </p:nvPr>
        </p:nvSpPr>
        <p:spPr/>
        <p:txBody>
          <a:bodyPr/>
          <a:lstStyle/>
          <a:p>
            <a:fld id="{4345CFFC-8F17-43D1-9C1C-6A8AE73ABC05}" type="slidenum">
              <a:rPr lang="en-US" smtClean="0"/>
              <a:t>‹#›</a:t>
            </a:fld>
            <a:endParaRPr lang="en-US"/>
          </a:p>
        </p:txBody>
      </p:sp>
    </p:spTree>
    <p:extLst>
      <p:ext uri="{BB962C8B-B14F-4D97-AF65-F5344CB8AC3E}">
        <p14:creationId xmlns:p14="http://schemas.microsoft.com/office/powerpoint/2010/main" val="3743324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0E2DF0-382E-AEA3-803D-3FFA12026A99}"/>
              </a:ext>
            </a:extLst>
          </p:cNvPr>
          <p:cNvSpPr>
            <a:spLocks noGrp="1"/>
          </p:cNvSpPr>
          <p:nvPr>
            <p:ph type="dt" sz="half" idx="10"/>
          </p:nvPr>
        </p:nvSpPr>
        <p:spPr/>
        <p:txBody>
          <a:bodyPr/>
          <a:lstStyle/>
          <a:p>
            <a:fld id="{26743EF4-47DF-4C45-B051-6304CE1B5831}" type="datetimeFigureOut">
              <a:rPr lang="en-US" smtClean="0"/>
              <a:t>8/15/2024</a:t>
            </a:fld>
            <a:endParaRPr lang="en-US"/>
          </a:p>
        </p:txBody>
      </p:sp>
      <p:sp>
        <p:nvSpPr>
          <p:cNvPr id="3" name="Footer Placeholder 2">
            <a:extLst>
              <a:ext uri="{FF2B5EF4-FFF2-40B4-BE49-F238E27FC236}">
                <a16:creationId xmlns:a16="http://schemas.microsoft.com/office/drawing/2014/main" id="{80A8CAA6-83D3-5018-D867-0BB969A858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32F134-8138-4804-F04B-2F6E212F5F51}"/>
              </a:ext>
            </a:extLst>
          </p:cNvPr>
          <p:cNvSpPr>
            <a:spLocks noGrp="1"/>
          </p:cNvSpPr>
          <p:nvPr>
            <p:ph type="sldNum" sz="quarter" idx="12"/>
          </p:nvPr>
        </p:nvSpPr>
        <p:spPr/>
        <p:txBody>
          <a:bodyPr/>
          <a:lstStyle/>
          <a:p>
            <a:fld id="{4345CFFC-8F17-43D1-9C1C-6A8AE73ABC05}" type="slidenum">
              <a:rPr lang="en-US" smtClean="0"/>
              <a:t>‹#›</a:t>
            </a:fld>
            <a:endParaRPr lang="en-US"/>
          </a:p>
        </p:txBody>
      </p:sp>
    </p:spTree>
    <p:extLst>
      <p:ext uri="{BB962C8B-B14F-4D97-AF65-F5344CB8AC3E}">
        <p14:creationId xmlns:p14="http://schemas.microsoft.com/office/powerpoint/2010/main" val="513664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759B7-EB08-0776-E69C-89D9A5DDFF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0092BE-81ED-F566-85A8-491993217E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7E460B-00C2-AA75-2588-18543D758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1457A2-CF7B-F64B-3AB1-150B9FA804B4}"/>
              </a:ext>
            </a:extLst>
          </p:cNvPr>
          <p:cNvSpPr>
            <a:spLocks noGrp="1"/>
          </p:cNvSpPr>
          <p:nvPr>
            <p:ph type="dt" sz="half" idx="10"/>
          </p:nvPr>
        </p:nvSpPr>
        <p:spPr/>
        <p:txBody>
          <a:bodyPr/>
          <a:lstStyle/>
          <a:p>
            <a:fld id="{26743EF4-47DF-4C45-B051-6304CE1B5831}" type="datetimeFigureOut">
              <a:rPr lang="en-US" smtClean="0"/>
              <a:t>8/15/2024</a:t>
            </a:fld>
            <a:endParaRPr lang="en-US"/>
          </a:p>
        </p:txBody>
      </p:sp>
      <p:sp>
        <p:nvSpPr>
          <p:cNvPr id="6" name="Footer Placeholder 5">
            <a:extLst>
              <a:ext uri="{FF2B5EF4-FFF2-40B4-BE49-F238E27FC236}">
                <a16:creationId xmlns:a16="http://schemas.microsoft.com/office/drawing/2014/main" id="{C90FE5FE-760A-02DE-74FB-E985773468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76173D-F046-EAE6-FA52-688B6BE256CB}"/>
              </a:ext>
            </a:extLst>
          </p:cNvPr>
          <p:cNvSpPr>
            <a:spLocks noGrp="1"/>
          </p:cNvSpPr>
          <p:nvPr>
            <p:ph type="sldNum" sz="quarter" idx="12"/>
          </p:nvPr>
        </p:nvSpPr>
        <p:spPr/>
        <p:txBody>
          <a:bodyPr/>
          <a:lstStyle/>
          <a:p>
            <a:fld id="{4345CFFC-8F17-43D1-9C1C-6A8AE73ABC05}" type="slidenum">
              <a:rPr lang="en-US" smtClean="0"/>
              <a:t>‹#›</a:t>
            </a:fld>
            <a:endParaRPr lang="en-US"/>
          </a:p>
        </p:txBody>
      </p:sp>
    </p:spTree>
    <p:extLst>
      <p:ext uri="{BB962C8B-B14F-4D97-AF65-F5344CB8AC3E}">
        <p14:creationId xmlns:p14="http://schemas.microsoft.com/office/powerpoint/2010/main" val="1343839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9C0F-6F8C-AF46-1F4B-F0B0CC2B62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009473-701D-E9ED-AD1D-E3E33A565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CAFBE1-3EEC-74E9-19DA-342C26CAD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6DA138-82B8-5273-81B6-17DAE13F20A2}"/>
              </a:ext>
            </a:extLst>
          </p:cNvPr>
          <p:cNvSpPr>
            <a:spLocks noGrp="1"/>
          </p:cNvSpPr>
          <p:nvPr>
            <p:ph type="dt" sz="half" idx="10"/>
          </p:nvPr>
        </p:nvSpPr>
        <p:spPr/>
        <p:txBody>
          <a:bodyPr/>
          <a:lstStyle/>
          <a:p>
            <a:fld id="{26743EF4-47DF-4C45-B051-6304CE1B5831}" type="datetimeFigureOut">
              <a:rPr lang="en-US" smtClean="0"/>
              <a:t>8/15/2024</a:t>
            </a:fld>
            <a:endParaRPr lang="en-US"/>
          </a:p>
        </p:txBody>
      </p:sp>
      <p:sp>
        <p:nvSpPr>
          <p:cNvPr id="6" name="Footer Placeholder 5">
            <a:extLst>
              <a:ext uri="{FF2B5EF4-FFF2-40B4-BE49-F238E27FC236}">
                <a16:creationId xmlns:a16="http://schemas.microsoft.com/office/drawing/2014/main" id="{1F095D34-4A7E-426F-D6BB-1B1FB1208F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90F1B-5448-B3BE-96C8-B324CCB29EFD}"/>
              </a:ext>
            </a:extLst>
          </p:cNvPr>
          <p:cNvSpPr>
            <a:spLocks noGrp="1"/>
          </p:cNvSpPr>
          <p:nvPr>
            <p:ph type="sldNum" sz="quarter" idx="12"/>
          </p:nvPr>
        </p:nvSpPr>
        <p:spPr/>
        <p:txBody>
          <a:bodyPr/>
          <a:lstStyle/>
          <a:p>
            <a:fld id="{4345CFFC-8F17-43D1-9C1C-6A8AE73ABC05}" type="slidenum">
              <a:rPr lang="en-US" smtClean="0"/>
              <a:t>‹#›</a:t>
            </a:fld>
            <a:endParaRPr lang="en-US"/>
          </a:p>
        </p:txBody>
      </p:sp>
    </p:spTree>
    <p:extLst>
      <p:ext uri="{BB962C8B-B14F-4D97-AF65-F5344CB8AC3E}">
        <p14:creationId xmlns:p14="http://schemas.microsoft.com/office/powerpoint/2010/main" val="2890149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F32D-DB75-C983-44FF-2B3976532C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13CD13-C06C-80EC-DF8A-B9974C3BD1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D1309-7678-A9CB-1030-5AEFA61EDABF}"/>
              </a:ext>
            </a:extLst>
          </p:cNvPr>
          <p:cNvSpPr>
            <a:spLocks noGrp="1"/>
          </p:cNvSpPr>
          <p:nvPr>
            <p:ph type="dt" sz="half" idx="10"/>
          </p:nvPr>
        </p:nvSpPr>
        <p:spPr/>
        <p:txBody>
          <a:bodyPr/>
          <a:lstStyle/>
          <a:p>
            <a:fld id="{26743EF4-47DF-4C45-B051-6304CE1B5831}" type="datetimeFigureOut">
              <a:rPr lang="en-US" smtClean="0"/>
              <a:t>8/15/2024</a:t>
            </a:fld>
            <a:endParaRPr lang="en-US"/>
          </a:p>
        </p:txBody>
      </p:sp>
      <p:sp>
        <p:nvSpPr>
          <p:cNvPr id="5" name="Footer Placeholder 4">
            <a:extLst>
              <a:ext uri="{FF2B5EF4-FFF2-40B4-BE49-F238E27FC236}">
                <a16:creationId xmlns:a16="http://schemas.microsoft.com/office/drawing/2014/main" id="{A8544FDF-EF21-95FD-AB2C-96CD9C081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4D38E-6F4A-88B3-BB2D-D3511637E8C1}"/>
              </a:ext>
            </a:extLst>
          </p:cNvPr>
          <p:cNvSpPr>
            <a:spLocks noGrp="1"/>
          </p:cNvSpPr>
          <p:nvPr>
            <p:ph type="sldNum" sz="quarter" idx="12"/>
          </p:nvPr>
        </p:nvSpPr>
        <p:spPr/>
        <p:txBody>
          <a:bodyPr/>
          <a:lstStyle/>
          <a:p>
            <a:fld id="{4345CFFC-8F17-43D1-9C1C-6A8AE73ABC05}" type="slidenum">
              <a:rPr lang="en-US" smtClean="0"/>
              <a:t>‹#›</a:t>
            </a:fld>
            <a:endParaRPr lang="en-US"/>
          </a:p>
        </p:txBody>
      </p:sp>
    </p:spTree>
    <p:extLst>
      <p:ext uri="{BB962C8B-B14F-4D97-AF65-F5344CB8AC3E}">
        <p14:creationId xmlns:p14="http://schemas.microsoft.com/office/powerpoint/2010/main" val="3534295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D95CB5-8055-1E7A-8CEE-691E7A5F5C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FCDC9A-623E-86CB-9749-8984D79448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4F116A-0BD3-AF0D-729B-47C9E2725DA1}"/>
              </a:ext>
            </a:extLst>
          </p:cNvPr>
          <p:cNvSpPr>
            <a:spLocks noGrp="1"/>
          </p:cNvSpPr>
          <p:nvPr>
            <p:ph type="dt" sz="half" idx="10"/>
          </p:nvPr>
        </p:nvSpPr>
        <p:spPr/>
        <p:txBody>
          <a:bodyPr/>
          <a:lstStyle/>
          <a:p>
            <a:fld id="{26743EF4-47DF-4C45-B051-6304CE1B5831}" type="datetimeFigureOut">
              <a:rPr lang="en-US" smtClean="0"/>
              <a:t>8/15/2024</a:t>
            </a:fld>
            <a:endParaRPr lang="en-US"/>
          </a:p>
        </p:txBody>
      </p:sp>
      <p:sp>
        <p:nvSpPr>
          <p:cNvPr id="5" name="Footer Placeholder 4">
            <a:extLst>
              <a:ext uri="{FF2B5EF4-FFF2-40B4-BE49-F238E27FC236}">
                <a16:creationId xmlns:a16="http://schemas.microsoft.com/office/drawing/2014/main" id="{039E9FF8-C49E-5FCE-F6C1-758DC8F1B3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D46DFF-E1D0-AC5E-AA75-A433F69BCFFB}"/>
              </a:ext>
            </a:extLst>
          </p:cNvPr>
          <p:cNvSpPr>
            <a:spLocks noGrp="1"/>
          </p:cNvSpPr>
          <p:nvPr>
            <p:ph type="sldNum" sz="quarter" idx="12"/>
          </p:nvPr>
        </p:nvSpPr>
        <p:spPr/>
        <p:txBody>
          <a:bodyPr/>
          <a:lstStyle/>
          <a:p>
            <a:fld id="{4345CFFC-8F17-43D1-9C1C-6A8AE73ABC05}" type="slidenum">
              <a:rPr lang="en-US" smtClean="0"/>
              <a:t>‹#›</a:t>
            </a:fld>
            <a:endParaRPr lang="en-US"/>
          </a:p>
        </p:txBody>
      </p:sp>
    </p:spTree>
    <p:extLst>
      <p:ext uri="{BB962C8B-B14F-4D97-AF65-F5344CB8AC3E}">
        <p14:creationId xmlns:p14="http://schemas.microsoft.com/office/powerpoint/2010/main" val="1055289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802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First Slide">
    <p:spTree>
      <p:nvGrpSpPr>
        <p:cNvPr id="1" name=""/>
        <p:cNvGrpSpPr/>
        <p:nvPr/>
      </p:nvGrpSpPr>
      <p:grpSpPr>
        <a:xfrm>
          <a:off x="0" y="0"/>
          <a:ext cx="0" cy="0"/>
          <a:chOff x="0" y="0"/>
          <a:chExt cx="0" cy="0"/>
        </a:xfrm>
      </p:grpSpPr>
      <p:sp>
        <p:nvSpPr>
          <p:cNvPr id="751618" name="Rectangle 2"/>
          <p:cNvSpPr>
            <a:spLocks noGrp="1" noChangeArrowheads="1"/>
          </p:cNvSpPr>
          <p:nvPr>
            <p:ph type="ctrTitle"/>
          </p:nvPr>
        </p:nvSpPr>
        <p:spPr bwMode="gray">
          <a:xfrm>
            <a:off x="914400" y="990600"/>
            <a:ext cx="10363200" cy="1143000"/>
          </a:xfrm>
        </p:spPr>
        <p:txBody>
          <a:bodyPr/>
          <a:lstStyle>
            <a:lvl1pPr>
              <a:defRPr/>
            </a:lvl1pPr>
          </a:lstStyle>
          <a:p>
            <a:r>
              <a:rPr lang="en-US"/>
              <a:t>Click to edit Master title style</a:t>
            </a:r>
          </a:p>
        </p:txBody>
      </p:sp>
      <p:sp>
        <p:nvSpPr>
          <p:cNvPr id="751619" name="Rectangle 3"/>
          <p:cNvSpPr>
            <a:spLocks noGrp="1" noChangeArrowheads="1"/>
          </p:cNvSpPr>
          <p:nvPr>
            <p:ph type="subTitle" idx="1"/>
          </p:nvPr>
        </p:nvSpPr>
        <p:spPr bwMode="gray">
          <a:xfrm>
            <a:off x="914400" y="2590800"/>
            <a:ext cx="8534400" cy="1752600"/>
          </a:xfrm>
        </p:spPr>
        <p:txBody>
          <a:bodyPr/>
          <a:lstStyle>
            <a:lvl1pPr marL="0" indent="0">
              <a:buFontTx/>
              <a:buNone/>
              <a:defRPr/>
            </a:lvl1pPr>
          </a:lstStyle>
          <a:p>
            <a:r>
              <a:rPr lang="en-US"/>
              <a:t>Click to edit Master subtitle style</a:t>
            </a:r>
          </a:p>
        </p:txBody>
      </p:sp>
      <p:pic>
        <p:nvPicPr>
          <p:cNvPr id="7" name="Picture 3">
            <a:extLst>
              <a:ext uri="{C183D7F6-B498-43B3-948B-1728B52AA6E4}">
                <adec:decorative xmlns:adec="http://schemas.microsoft.com/office/drawing/2017/decorative" val="1"/>
              </a:ext>
            </a:extLst>
          </p:cNvPr>
          <p:cNvPicPr>
            <a:picLocks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368800" y="4506912"/>
            <a:ext cx="3225800" cy="1810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5" name="Group 14">
            <a:extLst>
              <a:ext uri="{FF2B5EF4-FFF2-40B4-BE49-F238E27FC236}">
                <a16:creationId xmlns:a16="http://schemas.microsoft.com/office/drawing/2014/main" id="{C963724C-7E4B-4112-BE47-AE5A5CF5A3CF}"/>
              </a:ext>
            </a:extLst>
          </p:cNvPr>
          <p:cNvGrpSpPr/>
          <p:nvPr userDrawn="1"/>
        </p:nvGrpSpPr>
        <p:grpSpPr>
          <a:xfrm>
            <a:off x="0" y="6349572"/>
            <a:ext cx="12192000" cy="508429"/>
            <a:chOff x="-4167468" y="0"/>
            <a:chExt cx="10343560" cy="647700"/>
          </a:xfrm>
        </p:grpSpPr>
        <p:sp>
          <p:nvSpPr>
            <p:cNvPr id="16" name="Rectangle 15">
              <a:extLst>
                <a:ext uri="{FF2B5EF4-FFF2-40B4-BE49-F238E27FC236}">
                  <a16:creationId xmlns:a16="http://schemas.microsoft.com/office/drawing/2014/main" id="{A9741DD4-A401-4A5B-BA4E-66771D097874}"/>
                </a:ext>
              </a:extLst>
            </p:cNvPr>
            <p:cNvSpPr/>
            <p:nvPr userDrawn="1"/>
          </p:nvSpPr>
          <p:spPr>
            <a:xfrm>
              <a:off x="-4167468" y="0"/>
              <a:ext cx="8596591" cy="647700"/>
            </a:xfrm>
            <a:prstGeom prst="rect">
              <a:avLst/>
            </a:prstGeom>
            <a:solidFill>
              <a:srgbClr val="0086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7" name="Rectangle 16">
              <a:extLst>
                <a:ext uri="{FF2B5EF4-FFF2-40B4-BE49-F238E27FC236}">
                  <a16:creationId xmlns:a16="http://schemas.microsoft.com/office/drawing/2014/main" id="{4B1F93B0-AA51-4857-A8C5-E59A61D6B411}"/>
                </a:ext>
              </a:extLst>
            </p:cNvPr>
            <p:cNvSpPr/>
            <p:nvPr userDrawn="1"/>
          </p:nvSpPr>
          <p:spPr>
            <a:xfrm>
              <a:off x="4394321" y="0"/>
              <a:ext cx="907415" cy="647700"/>
            </a:xfrm>
            <a:prstGeom prst="rect">
              <a:avLst/>
            </a:prstGeom>
            <a:solidFill>
              <a:srgbClr val="A62A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8" name="Rectangle 17">
              <a:extLst>
                <a:ext uri="{FF2B5EF4-FFF2-40B4-BE49-F238E27FC236}">
                  <a16:creationId xmlns:a16="http://schemas.microsoft.com/office/drawing/2014/main" id="{F13DC56B-605E-4A32-A878-4C85CBCD4399}"/>
                </a:ext>
              </a:extLst>
            </p:cNvPr>
            <p:cNvSpPr/>
            <p:nvPr userDrawn="1"/>
          </p:nvSpPr>
          <p:spPr>
            <a:xfrm>
              <a:off x="5287053" y="0"/>
              <a:ext cx="518615" cy="647700"/>
            </a:xfrm>
            <a:prstGeom prst="rect">
              <a:avLst/>
            </a:prstGeom>
            <a:solidFill>
              <a:srgbClr val="252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9" name="Rectangle 18">
              <a:extLst>
                <a:ext uri="{FF2B5EF4-FFF2-40B4-BE49-F238E27FC236}">
                  <a16:creationId xmlns:a16="http://schemas.microsoft.com/office/drawing/2014/main" id="{BE537E4D-12DE-4FCC-8F4A-5316904C56B5}"/>
                </a:ext>
              </a:extLst>
            </p:cNvPr>
            <p:cNvSpPr/>
            <p:nvPr userDrawn="1"/>
          </p:nvSpPr>
          <p:spPr>
            <a:xfrm>
              <a:off x="5755087" y="0"/>
              <a:ext cx="421005" cy="647700"/>
            </a:xfrm>
            <a:prstGeom prst="rect">
              <a:avLst/>
            </a:prstGeom>
            <a:solidFill>
              <a:srgbClr val="3300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2979293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Final Slide">
    <p:spTree>
      <p:nvGrpSpPr>
        <p:cNvPr id="1" name=""/>
        <p:cNvGrpSpPr/>
        <p:nvPr/>
      </p:nvGrpSpPr>
      <p:grpSpPr>
        <a:xfrm>
          <a:off x="0" y="0"/>
          <a:ext cx="0" cy="0"/>
          <a:chOff x="0" y="0"/>
          <a:chExt cx="0" cy="0"/>
        </a:xfrm>
      </p:grpSpPr>
      <p:sp>
        <p:nvSpPr>
          <p:cNvPr id="751618" name="Rectangle 2"/>
          <p:cNvSpPr>
            <a:spLocks noGrp="1" noChangeArrowheads="1"/>
          </p:cNvSpPr>
          <p:nvPr>
            <p:ph type="ctrTitle"/>
          </p:nvPr>
        </p:nvSpPr>
        <p:spPr bwMode="gray">
          <a:xfrm>
            <a:off x="914400" y="990600"/>
            <a:ext cx="10363200" cy="1143000"/>
          </a:xfrm>
        </p:spPr>
        <p:txBody>
          <a:bodyPr/>
          <a:lstStyle>
            <a:lvl1pPr>
              <a:defRPr sz="2200"/>
            </a:lvl1pPr>
          </a:lstStyle>
          <a:p>
            <a:r>
              <a:rPr lang="en-US"/>
              <a:t>Click to edit Master title style</a:t>
            </a:r>
          </a:p>
        </p:txBody>
      </p:sp>
      <p:sp>
        <p:nvSpPr>
          <p:cNvPr id="751619" name="Rectangle 3"/>
          <p:cNvSpPr>
            <a:spLocks noGrp="1" noChangeArrowheads="1"/>
          </p:cNvSpPr>
          <p:nvPr>
            <p:ph type="subTitle" idx="1"/>
          </p:nvPr>
        </p:nvSpPr>
        <p:spPr bwMode="gray">
          <a:xfrm>
            <a:off x="914400" y="4275669"/>
            <a:ext cx="10780889" cy="448733"/>
          </a:xfrm>
        </p:spPr>
        <p:txBody>
          <a:bodyPr/>
          <a:lstStyle>
            <a:lvl1pPr marL="0" indent="0">
              <a:buFontTx/>
              <a:buNone/>
              <a:defRPr sz="800"/>
            </a:lvl1pPr>
          </a:lstStyle>
          <a:p>
            <a:r>
              <a:rPr lang="en-US"/>
              <a:t>Click to edit Master subtitle style</a:t>
            </a:r>
          </a:p>
        </p:txBody>
      </p:sp>
      <p:pic>
        <p:nvPicPr>
          <p:cNvPr id="9" name="Picture 3">
            <a:extLst>
              <a:ext uri="{FF2B5EF4-FFF2-40B4-BE49-F238E27FC236}">
                <a16:creationId xmlns:a16="http://schemas.microsoft.com/office/drawing/2014/main" id="{60C2AF36-2EA6-4002-9472-059C97B18B59}"/>
              </a:ext>
              <a:ext uri="{C183D7F6-B498-43B3-948B-1728B52AA6E4}">
                <adec:decorative xmlns:adec="http://schemas.microsoft.com/office/drawing/2017/decorative" val="1"/>
              </a:ext>
            </a:extLst>
          </p:cNvPr>
          <p:cNvPicPr>
            <a:picLocks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815840" y="4772088"/>
            <a:ext cx="2560320" cy="1440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32601B7D-EA08-4F66-8E57-B1DFBCC24981}"/>
              </a:ext>
            </a:extLst>
          </p:cNvPr>
          <p:cNvGrpSpPr/>
          <p:nvPr userDrawn="1"/>
        </p:nvGrpSpPr>
        <p:grpSpPr>
          <a:xfrm>
            <a:off x="0" y="6349572"/>
            <a:ext cx="12192000" cy="508429"/>
            <a:chOff x="-4167468" y="0"/>
            <a:chExt cx="10343560" cy="647700"/>
          </a:xfrm>
        </p:grpSpPr>
        <p:sp>
          <p:nvSpPr>
            <p:cNvPr id="11" name="Rectangle 10">
              <a:extLst>
                <a:ext uri="{FF2B5EF4-FFF2-40B4-BE49-F238E27FC236}">
                  <a16:creationId xmlns:a16="http://schemas.microsoft.com/office/drawing/2014/main" id="{FA476A6F-5193-4D5F-99A1-D6DF95A6AAB3}"/>
                </a:ext>
              </a:extLst>
            </p:cNvPr>
            <p:cNvSpPr/>
            <p:nvPr userDrawn="1"/>
          </p:nvSpPr>
          <p:spPr>
            <a:xfrm>
              <a:off x="-4167468" y="0"/>
              <a:ext cx="8596591" cy="647700"/>
            </a:xfrm>
            <a:prstGeom prst="rect">
              <a:avLst/>
            </a:prstGeom>
            <a:solidFill>
              <a:srgbClr val="0086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2" name="Rectangle 11">
              <a:extLst>
                <a:ext uri="{FF2B5EF4-FFF2-40B4-BE49-F238E27FC236}">
                  <a16:creationId xmlns:a16="http://schemas.microsoft.com/office/drawing/2014/main" id="{37662A54-49A3-405F-BDA5-2A39F0B3A11F}"/>
                </a:ext>
              </a:extLst>
            </p:cNvPr>
            <p:cNvSpPr/>
            <p:nvPr userDrawn="1"/>
          </p:nvSpPr>
          <p:spPr>
            <a:xfrm>
              <a:off x="4394321" y="0"/>
              <a:ext cx="907415" cy="647700"/>
            </a:xfrm>
            <a:prstGeom prst="rect">
              <a:avLst/>
            </a:prstGeom>
            <a:solidFill>
              <a:srgbClr val="A62A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3" name="Rectangle 12">
              <a:extLst>
                <a:ext uri="{FF2B5EF4-FFF2-40B4-BE49-F238E27FC236}">
                  <a16:creationId xmlns:a16="http://schemas.microsoft.com/office/drawing/2014/main" id="{83E190F1-3540-4EBF-AE0C-58020533047D}"/>
                </a:ext>
              </a:extLst>
            </p:cNvPr>
            <p:cNvSpPr/>
            <p:nvPr userDrawn="1"/>
          </p:nvSpPr>
          <p:spPr>
            <a:xfrm>
              <a:off x="5287053" y="0"/>
              <a:ext cx="518615" cy="647700"/>
            </a:xfrm>
            <a:prstGeom prst="rect">
              <a:avLst/>
            </a:prstGeom>
            <a:solidFill>
              <a:srgbClr val="252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4" name="Rectangle 13">
              <a:extLst>
                <a:ext uri="{FF2B5EF4-FFF2-40B4-BE49-F238E27FC236}">
                  <a16:creationId xmlns:a16="http://schemas.microsoft.com/office/drawing/2014/main" id="{B3561A38-EDE0-46BD-ACE9-62E59BCE7342}"/>
                </a:ext>
              </a:extLst>
            </p:cNvPr>
            <p:cNvSpPr/>
            <p:nvPr userDrawn="1"/>
          </p:nvSpPr>
          <p:spPr>
            <a:xfrm>
              <a:off x="5755087" y="0"/>
              <a:ext cx="421005" cy="647700"/>
            </a:xfrm>
            <a:prstGeom prst="rect">
              <a:avLst/>
            </a:prstGeom>
            <a:solidFill>
              <a:srgbClr val="3300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3578163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idx="1"/>
          </p:nvPr>
        </p:nvSpPr>
        <p:spPr bwMode="gray"/>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189100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idx="1"/>
          </p:nvPr>
        </p:nvSpPr>
        <p:spPr bwMode="gray"/>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txBox="1">
            <a:spLocks/>
          </p:cNvSpPr>
          <p:nvPr userDrawn="1"/>
        </p:nvSpPr>
        <p:spPr>
          <a:xfrm>
            <a:off x="4030641" y="6510377"/>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Blue - new topic heading">
    <p:bg bwMode="gray">
      <p:bgPr>
        <a:solidFill>
          <a:srgbClr val="04468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14400" y="2353802"/>
            <a:ext cx="10363200" cy="1143000"/>
          </a:xfrm>
          <a:noFill/>
        </p:spPr>
        <p:txBody>
          <a:bodyPr/>
          <a:lstStyle>
            <a:lvl1pPr algn="ctr">
              <a:defRPr>
                <a:solidFill>
                  <a:schemeClr val="tx1"/>
                </a:solidFill>
              </a:defRPr>
            </a:lvl1pPr>
          </a:lstStyle>
          <a:p>
            <a:r>
              <a:rPr lang="en-US"/>
              <a:t>Click to edit Master title style</a:t>
            </a:r>
          </a:p>
        </p:txBody>
      </p:sp>
      <p:sp>
        <p:nvSpPr>
          <p:cNvPr id="6"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
        <p:nvSpPr>
          <p:cNvPr id="5" name="Rectangle 4">
            <a:extLst>
              <a:ext uri="{FF2B5EF4-FFF2-40B4-BE49-F238E27FC236}">
                <a16:creationId xmlns:a16="http://schemas.microsoft.com/office/drawing/2014/main" id="{E17DD2A2-8F64-4324-84C7-D2933BCADBF8}"/>
              </a:ext>
            </a:extLst>
          </p:cNvPr>
          <p:cNvSpPr/>
          <p:nvPr userDrawn="1"/>
        </p:nvSpPr>
        <p:spPr>
          <a:xfrm>
            <a:off x="11026774" y="6333809"/>
            <a:ext cx="1165225" cy="524191"/>
          </a:xfrm>
          <a:prstGeom prst="rect">
            <a:avLst/>
          </a:prstGeom>
          <a:solidFill>
            <a:srgbClr val="044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52807DA8-7F17-442D-B173-B7A489421EDB}"/>
              </a:ext>
            </a:extLst>
          </p:cNvPr>
          <p:cNvGrpSpPr/>
          <p:nvPr userDrawn="1"/>
        </p:nvGrpSpPr>
        <p:grpSpPr>
          <a:xfrm>
            <a:off x="1" y="6349572"/>
            <a:ext cx="11039559" cy="508429"/>
            <a:chOff x="-4167468" y="0"/>
            <a:chExt cx="10343560" cy="647700"/>
          </a:xfrm>
        </p:grpSpPr>
        <p:sp>
          <p:nvSpPr>
            <p:cNvPr id="8" name="Rectangle 7">
              <a:extLst>
                <a:ext uri="{FF2B5EF4-FFF2-40B4-BE49-F238E27FC236}">
                  <a16:creationId xmlns:a16="http://schemas.microsoft.com/office/drawing/2014/main" id="{52B7EF35-4BB9-433E-8C82-8DF2DFF9B730}"/>
                </a:ext>
              </a:extLst>
            </p:cNvPr>
            <p:cNvSpPr/>
            <p:nvPr userDrawn="1"/>
          </p:nvSpPr>
          <p:spPr>
            <a:xfrm>
              <a:off x="-4167468" y="0"/>
              <a:ext cx="8596591" cy="647700"/>
            </a:xfrm>
            <a:prstGeom prst="rect">
              <a:avLst/>
            </a:prstGeom>
            <a:solidFill>
              <a:srgbClr val="0086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9" name="Rectangle 8">
              <a:extLst>
                <a:ext uri="{FF2B5EF4-FFF2-40B4-BE49-F238E27FC236}">
                  <a16:creationId xmlns:a16="http://schemas.microsoft.com/office/drawing/2014/main" id="{9CDC0868-7998-4CE9-9009-6185868232E2}"/>
                </a:ext>
              </a:extLst>
            </p:cNvPr>
            <p:cNvSpPr/>
            <p:nvPr userDrawn="1"/>
          </p:nvSpPr>
          <p:spPr>
            <a:xfrm>
              <a:off x="4394321" y="0"/>
              <a:ext cx="907415" cy="647700"/>
            </a:xfrm>
            <a:prstGeom prst="rect">
              <a:avLst/>
            </a:prstGeom>
            <a:solidFill>
              <a:srgbClr val="A62A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0" name="Rectangle 9">
              <a:extLst>
                <a:ext uri="{FF2B5EF4-FFF2-40B4-BE49-F238E27FC236}">
                  <a16:creationId xmlns:a16="http://schemas.microsoft.com/office/drawing/2014/main" id="{49C5A584-8D1E-4B1E-9184-35724E992F6D}"/>
                </a:ext>
              </a:extLst>
            </p:cNvPr>
            <p:cNvSpPr/>
            <p:nvPr userDrawn="1"/>
          </p:nvSpPr>
          <p:spPr>
            <a:xfrm>
              <a:off x="5287053" y="0"/>
              <a:ext cx="518615" cy="647700"/>
            </a:xfrm>
            <a:prstGeom prst="rect">
              <a:avLst/>
            </a:prstGeom>
            <a:solidFill>
              <a:srgbClr val="252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1" name="Rectangle 10">
              <a:extLst>
                <a:ext uri="{FF2B5EF4-FFF2-40B4-BE49-F238E27FC236}">
                  <a16:creationId xmlns:a16="http://schemas.microsoft.com/office/drawing/2014/main" id="{E2196B0A-EE10-4C0D-B646-BEC058C2C52A}"/>
                </a:ext>
              </a:extLst>
            </p:cNvPr>
            <p:cNvSpPr/>
            <p:nvPr userDrawn="1"/>
          </p:nvSpPr>
          <p:spPr>
            <a:xfrm>
              <a:off x="5755087" y="0"/>
              <a:ext cx="421005" cy="647700"/>
            </a:xfrm>
            <a:prstGeom prst="rect">
              <a:avLst/>
            </a:prstGeom>
            <a:solidFill>
              <a:srgbClr val="3300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pic>
        <p:nvPicPr>
          <p:cNvPr id="3" name="Picture 3">
            <a:extLs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10392952" y="6349571"/>
            <a:ext cx="1401771" cy="505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325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Green - statement or question">
    <p:bg bwMode="gray">
      <p:bgPr>
        <a:solidFill>
          <a:srgbClr val="330033">
            <a:alpha val="8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14400" y="2353802"/>
            <a:ext cx="10363200" cy="1143000"/>
          </a:xfrm>
          <a:noFill/>
        </p:spPr>
        <p:txBody>
          <a:bodyPr/>
          <a:lstStyle>
            <a:lvl1pPr algn="ctr">
              <a:defRPr>
                <a:solidFill>
                  <a:schemeClr val="tx1"/>
                </a:solidFill>
              </a:defRPr>
            </a:lvl1pPr>
          </a:lstStyle>
          <a:p>
            <a:r>
              <a:rPr lang="en-US"/>
              <a:t>Click to edit Master title style</a:t>
            </a:r>
          </a:p>
        </p:txBody>
      </p:sp>
      <p:sp>
        <p:nvSpPr>
          <p:cNvPr id="7"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
        <p:nvSpPr>
          <p:cNvPr id="6" name="Rectangle 5">
            <a:extLst>
              <a:ext uri="{FF2B5EF4-FFF2-40B4-BE49-F238E27FC236}">
                <a16:creationId xmlns:a16="http://schemas.microsoft.com/office/drawing/2014/main" id="{70F04F36-EE67-41E5-9B97-70EB30CFC100}"/>
              </a:ext>
            </a:extLst>
          </p:cNvPr>
          <p:cNvSpPr/>
          <p:nvPr userDrawn="1"/>
        </p:nvSpPr>
        <p:spPr>
          <a:xfrm>
            <a:off x="11034728" y="6216556"/>
            <a:ext cx="1157272" cy="641445"/>
          </a:xfrm>
          <a:prstGeom prst="rect">
            <a:avLst/>
          </a:prstGeom>
          <a:solidFill>
            <a:srgbClr val="4C1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a:extLst>
              <a:ext uri="{FF2B5EF4-FFF2-40B4-BE49-F238E27FC236}">
                <a16:creationId xmlns:a16="http://schemas.microsoft.com/office/drawing/2014/main" id="{2953A5B4-85D8-45B3-B4A5-7B1BD0EA31E9}"/>
              </a:ext>
            </a:extLst>
          </p:cNvPr>
          <p:cNvGrpSpPr/>
          <p:nvPr userDrawn="1"/>
        </p:nvGrpSpPr>
        <p:grpSpPr>
          <a:xfrm>
            <a:off x="1" y="6349572"/>
            <a:ext cx="11039559" cy="508429"/>
            <a:chOff x="-4167468" y="0"/>
            <a:chExt cx="10343560" cy="647700"/>
          </a:xfrm>
        </p:grpSpPr>
        <p:sp>
          <p:nvSpPr>
            <p:cNvPr id="9" name="Rectangle 8">
              <a:extLst>
                <a:ext uri="{FF2B5EF4-FFF2-40B4-BE49-F238E27FC236}">
                  <a16:creationId xmlns:a16="http://schemas.microsoft.com/office/drawing/2014/main" id="{36DFA1CE-FD11-4DE4-A6E2-803E0CE1BB61}"/>
                </a:ext>
              </a:extLst>
            </p:cNvPr>
            <p:cNvSpPr/>
            <p:nvPr userDrawn="1"/>
          </p:nvSpPr>
          <p:spPr>
            <a:xfrm>
              <a:off x="-4167468" y="0"/>
              <a:ext cx="8596591" cy="647700"/>
            </a:xfrm>
            <a:prstGeom prst="rect">
              <a:avLst/>
            </a:prstGeom>
            <a:solidFill>
              <a:srgbClr val="0086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0" name="Rectangle 9">
              <a:extLst>
                <a:ext uri="{FF2B5EF4-FFF2-40B4-BE49-F238E27FC236}">
                  <a16:creationId xmlns:a16="http://schemas.microsoft.com/office/drawing/2014/main" id="{2F17F7DB-EAFD-4515-B215-C514B0638706}"/>
                </a:ext>
              </a:extLst>
            </p:cNvPr>
            <p:cNvSpPr/>
            <p:nvPr userDrawn="1"/>
          </p:nvSpPr>
          <p:spPr>
            <a:xfrm>
              <a:off x="4394321" y="0"/>
              <a:ext cx="907415" cy="647700"/>
            </a:xfrm>
            <a:prstGeom prst="rect">
              <a:avLst/>
            </a:prstGeom>
            <a:solidFill>
              <a:srgbClr val="A62A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1" name="Rectangle 10">
              <a:extLst>
                <a:ext uri="{FF2B5EF4-FFF2-40B4-BE49-F238E27FC236}">
                  <a16:creationId xmlns:a16="http://schemas.microsoft.com/office/drawing/2014/main" id="{BEE6D9D4-2749-413A-A960-B28985FC6119}"/>
                </a:ext>
              </a:extLst>
            </p:cNvPr>
            <p:cNvSpPr/>
            <p:nvPr userDrawn="1"/>
          </p:nvSpPr>
          <p:spPr>
            <a:xfrm>
              <a:off x="5287053" y="0"/>
              <a:ext cx="518615" cy="647700"/>
            </a:xfrm>
            <a:prstGeom prst="rect">
              <a:avLst/>
            </a:prstGeom>
            <a:solidFill>
              <a:srgbClr val="252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2" name="Rectangle 11">
              <a:extLst>
                <a:ext uri="{FF2B5EF4-FFF2-40B4-BE49-F238E27FC236}">
                  <a16:creationId xmlns:a16="http://schemas.microsoft.com/office/drawing/2014/main" id="{6A4D2972-85C3-4F3E-AD4E-1DE3597B0A4B}"/>
                </a:ext>
              </a:extLst>
            </p:cNvPr>
            <p:cNvSpPr/>
            <p:nvPr userDrawn="1"/>
          </p:nvSpPr>
          <p:spPr>
            <a:xfrm>
              <a:off x="5755087" y="0"/>
              <a:ext cx="421005" cy="647700"/>
            </a:xfrm>
            <a:prstGeom prst="rect">
              <a:avLst/>
            </a:prstGeom>
            <a:solidFill>
              <a:srgbClr val="3300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pic>
        <p:nvPicPr>
          <p:cNvPr id="13" name="Picture 3">
            <a:extLst>
              <a:ext uri="{FF2B5EF4-FFF2-40B4-BE49-F238E27FC236}">
                <a16:creationId xmlns:a16="http://schemas.microsoft.com/office/drawing/2014/main" id="{315B592A-C40F-436C-84ED-63934F9C646C}"/>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10396515" y="6349571"/>
            <a:ext cx="1401771" cy="505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326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63084" y="4406901"/>
            <a:ext cx="10363200" cy="1362075"/>
          </a:xfrm>
          <a:noFill/>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4134326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3664992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1704096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1424314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2213994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bwMode="gray">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1720704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696284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3944735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ue - new topic heading">
    <p:bg bwMode="gray">
      <p:bgPr>
        <a:solidFill>
          <a:srgbClr val="04468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14400" y="2353802"/>
            <a:ext cx="10363200" cy="1143000"/>
          </a:xfrm>
          <a:noFill/>
        </p:spPr>
        <p:txBody>
          <a:bodyPr/>
          <a:lstStyle>
            <a:lvl1pPr algn="ctr">
              <a:defRPr>
                <a:solidFill>
                  <a:schemeClr val="tx1"/>
                </a:solidFill>
              </a:defRPr>
            </a:lvl1pPr>
          </a:lstStyle>
          <a:p>
            <a:r>
              <a:rPr lang="en-US"/>
              <a:t>Click to edit Master title style</a:t>
            </a:r>
          </a:p>
        </p:txBody>
      </p:sp>
      <p:sp>
        <p:nvSpPr>
          <p:cNvPr id="6" name="Slide Number Placeholder 5"/>
          <p:cNvSpPr txBox="1">
            <a:spLocks/>
          </p:cNvSpPr>
          <p:nvPr userDrawn="1"/>
        </p:nvSpPr>
        <p:spPr>
          <a:xfrm>
            <a:off x="4204809" y="6510377"/>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
        <p:nvSpPr>
          <p:cNvPr id="5" name="Rectangle 4">
            <a:extLst>
              <a:ext uri="{FF2B5EF4-FFF2-40B4-BE49-F238E27FC236}">
                <a16:creationId xmlns:a16="http://schemas.microsoft.com/office/drawing/2014/main" id="{E17DD2A2-8F64-4324-84C7-D2933BCADBF8}"/>
              </a:ext>
            </a:extLst>
          </p:cNvPr>
          <p:cNvSpPr/>
          <p:nvPr userDrawn="1"/>
        </p:nvSpPr>
        <p:spPr>
          <a:xfrm>
            <a:off x="11200944" y="6333811"/>
            <a:ext cx="962483" cy="524191"/>
          </a:xfrm>
          <a:prstGeom prst="rect">
            <a:avLst/>
          </a:prstGeom>
          <a:solidFill>
            <a:srgbClr val="044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7" name="Group 6">
            <a:extLst>
              <a:ext uri="{FF2B5EF4-FFF2-40B4-BE49-F238E27FC236}">
                <a16:creationId xmlns:a16="http://schemas.microsoft.com/office/drawing/2014/main" id="{52807DA8-7F17-442D-B173-B7A489421EDB}"/>
              </a:ext>
            </a:extLst>
          </p:cNvPr>
          <p:cNvGrpSpPr/>
          <p:nvPr userDrawn="1"/>
        </p:nvGrpSpPr>
        <p:grpSpPr>
          <a:xfrm>
            <a:off x="174170" y="6349574"/>
            <a:ext cx="11039559" cy="508429"/>
            <a:chOff x="-4167468" y="0"/>
            <a:chExt cx="10343560" cy="647700"/>
          </a:xfrm>
        </p:grpSpPr>
        <p:sp>
          <p:nvSpPr>
            <p:cNvPr id="8" name="Rectangle 7">
              <a:extLst>
                <a:ext uri="{FF2B5EF4-FFF2-40B4-BE49-F238E27FC236}">
                  <a16:creationId xmlns:a16="http://schemas.microsoft.com/office/drawing/2014/main" id="{52B7EF35-4BB9-433E-8C82-8DF2DFF9B730}"/>
                </a:ext>
              </a:extLst>
            </p:cNvPr>
            <p:cNvSpPr/>
            <p:nvPr userDrawn="1"/>
          </p:nvSpPr>
          <p:spPr>
            <a:xfrm>
              <a:off x="-4167468" y="0"/>
              <a:ext cx="8596591" cy="647700"/>
            </a:xfrm>
            <a:prstGeom prst="rect">
              <a:avLst/>
            </a:prstGeom>
            <a:solidFill>
              <a:srgbClr val="0086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9" name="Rectangle 8">
              <a:extLst>
                <a:ext uri="{FF2B5EF4-FFF2-40B4-BE49-F238E27FC236}">
                  <a16:creationId xmlns:a16="http://schemas.microsoft.com/office/drawing/2014/main" id="{9CDC0868-7998-4CE9-9009-6185868232E2}"/>
                </a:ext>
              </a:extLst>
            </p:cNvPr>
            <p:cNvSpPr/>
            <p:nvPr userDrawn="1"/>
          </p:nvSpPr>
          <p:spPr>
            <a:xfrm>
              <a:off x="4394321" y="0"/>
              <a:ext cx="907415" cy="647700"/>
            </a:xfrm>
            <a:prstGeom prst="rect">
              <a:avLst/>
            </a:prstGeom>
            <a:solidFill>
              <a:srgbClr val="A62A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10" name="Rectangle 9">
              <a:extLst>
                <a:ext uri="{FF2B5EF4-FFF2-40B4-BE49-F238E27FC236}">
                  <a16:creationId xmlns:a16="http://schemas.microsoft.com/office/drawing/2014/main" id="{49C5A584-8D1E-4B1E-9184-35724E992F6D}"/>
                </a:ext>
              </a:extLst>
            </p:cNvPr>
            <p:cNvSpPr/>
            <p:nvPr userDrawn="1"/>
          </p:nvSpPr>
          <p:spPr>
            <a:xfrm>
              <a:off x="5287053" y="0"/>
              <a:ext cx="518615" cy="647700"/>
            </a:xfrm>
            <a:prstGeom prst="rect">
              <a:avLst/>
            </a:prstGeom>
            <a:solidFill>
              <a:srgbClr val="252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11" name="Rectangle 10">
              <a:extLst>
                <a:ext uri="{FF2B5EF4-FFF2-40B4-BE49-F238E27FC236}">
                  <a16:creationId xmlns:a16="http://schemas.microsoft.com/office/drawing/2014/main" id="{E2196B0A-EE10-4C0D-B646-BEC058C2C52A}"/>
                </a:ext>
              </a:extLst>
            </p:cNvPr>
            <p:cNvSpPr/>
            <p:nvPr userDrawn="1"/>
          </p:nvSpPr>
          <p:spPr>
            <a:xfrm>
              <a:off x="5755087" y="0"/>
              <a:ext cx="421005" cy="647700"/>
            </a:xfrm>
            <a:prstGeom prst="rect">
              <a:avLst/>
            </a:prstGeom>
            <a:solidFill>
              <a:srgbClr val="3300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pic>
        <p:nvPicPr>
          <p:cNvPr id="3" name="Picture 3">
            <a:extLs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567" b="16750"/>
          <a:stretch/>
        </p:blipFill>
        <p:spPr bwMode="auto">
          <a:xfrm>
            <a:off x="10567120" y="6349572"/>
            <a:ext cx="1399032" cy="508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riting_Exercise">
    <p:spTree>
      <p:nvGrpSpPr>
        <p:cNvPr id="1" name=""/>
        <p:cNvGrpSpPr/>
        <p:nvPr/>
      </p:nvGrpSpPr>
      <p:grpSpPr>
        <a:xfrm>
          <a:off x="0" y="0"/>
          <a:ext cx="0" cy="0"/>
          <a:chOff x="0" y="0"/>
          <a:chExt cx="0" cy="0"/>
        </a:xfrm>
      </p:grpSpPr>
      <p:pic>
        <p:nvPicPr>
          <p:cNvPr id="6" name="Picture 5" descr="notepad and pencil&#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7237380" cy="6343651"/>
          </a:xfrm>
          <a:prstGeom prst="rect">
            <a:avLst/>
          </a:prstGeom>
        </p:spPr>
      </p:pic>
      <p:sp>
        <p:nvSpPr>
          <p:cNvPr id="2" name="Title 1"/>
          <p:cNvSpPr>
            <a:spLocks noGrp="1"/>
          </p:cNvSpPr>
          <p:nvPr>
            <p:ph type="title"/>
          </p:nvPr>
        </p:nvSpPr>
        <p:spPr bwMode="gray">
          <a:xfrm>
            <a:off x="7237379" y="242391"/>
            <a:ext cx="4040221" cy="2723321"/>
          </a:xfrm>
          <a:noFill/>
        </p:spPr>
        <p:txBody>
          <a:bodyPr/>
          <a:lstStyle/>
          <a:p>
            <a:r>
              <a:rPr lang="en-US"/>
              <a:t>Click to edit Master title style</a:t>
            </a:r>
          </a:p>
        </p:txBody>
      </p:sp>
      <p:sp>
        <p:nvSpPr>
          <p:cNvPr id="3" name="Content Placeholder 2"/>
          <p:cNvSpPr>
            <a:spLocks noGrp="1"/>
          </p:cNvSpPr>
          <p:nvPr>
            <p:ph sz="half" idx="1"/>
          </p:nvPr>
        </p:nvSpPr>
        <p:spPr>
          <a:xfrm>
            <a:off x="7237379" y="3168345"/>
            <a:ext cx="4040221" cy="1981200"/>
          </a:xfrm>
        </p:spPr>
        <p:txBody>
          <a:bodyPr/>
          <a:lstStyle>
            <a:lvl2pPr marL="457200" indent="0">
              <a:buNone/>
              <a:defRPr/>
            </a:lvl2pPr>
          </a:lstStyle>
          <a:p>
            <a:pPr lvl="0"/>
            <a:r>
              <a:rPr lang="en-US"/>
              <a:t>Click to edit Master text styles</a:t>
            </a:r>
          </a:p>
        </p:txBody>
      </p:sp>
      <p:sp>
        <p:nvSpPr>
          <p:cNvPr id="7"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1915299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First Slide">
    <p:spTree>
      <p:nvGrpSpPr>
        <p:cNvPr id="1" name=""/>
        <p:cNvGrpSpPr/>
        <p:nvPr/>
      </p:nvGrpSpPr>
      <p:grpSpPr>
        <a:xfrm>
          <a:off x="0" y="0"/>
          <a:ext cx="0" cy="0"/>
          <a:chOff x="0" y="0"/>
          <a:chExt cx="0" cy="0"/>
        </a:xfrm>
      </p:grpSpPr>
      <p:sp>
        <p:nvSpPr>
          <p:cNvPr id="751618" name="Rectangle 2"/>
          <p:cNvSpPr>
            <a:spLocks noGrp="1" noChangeArrowheads="1"/>
          </p:cNvSpPr>
          <p:nvPr>
            <p:ph type="ctrTitle"/>
          </p:nvPr>
        </p:nvSpPr>
        <p:spPr bwMode="gray">
          <a:xfrm>
            <a:off x="914400" y="990600"/>
            <a:ext cx="10363200" cy="1143000"/>
          </a:xfrm>
        </p:spPr>
        <p:txBody>
          <a:bodyPr/>
          <a:lstStyle>
            <a:lvl1pPr>
              <a:defRPr/>
            </a:lvl1pPr>
          </a:lstStyle>
          <a:p>
            <a:r>
              <a:rPr lang="en-US"/>
              <a:t>Click to edit Master title style</a:t>
            </a:r>
          </a:p>
        </p:txBody>
      </p:sp>
      <p:sp>
        <p:nvSpPr>
          <p:cNvPr id="751619" name="Rectangle 3"/>
          <p:cNvSpPr>
            <a:spLocks noGrp="1" noChangeArrowheads="1"/>
          </p:cNvSpPr>
          <p:nvPr>
            <p:ph type="subTitle" idx="1"/>
          </p:nvPr>
        </p:nvSpPr>
        <p:spPr bwMode="gray">
          <a:xfrm>
            <a:off x="914400" y="2590800"/>
            <a:ext cx="8534400" cy="1752600"/>
          </a:xfrm>
        </p:spPr>
        <p:txBody>
          <a:bodyPr/>
          <a:lstStyle>
            <a:lvl1pPr marL="0" indent="0">
              <a:buFontTx/>
              <a:buNone/>
              <a:defRPr/>
            </a:lvl1pPr>
          </a:lstStyle>
          <a:p>
            <a:r>
              <a:rPr lang="en-US"/>
              <a:t>Click to edit Master subtitle style</a:t>
            </a:r>
          </a:p>
        </p:txBody>
      </p:sp>
      <p:pic>
        <p:nvPicPr>
          <p:cNvPr id="7" name="Picture 3">
            <a:extLst>
              <a:ext uri="{C183D7F6-B498-43B3-948B-1728B52AA6E4}">
                <adec:decorative xmlns:adec="http://schemas.microsoft.com/office/drawing/2017/decorative" val="1"/>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368800" y="4506912"/>
            <a:ext cx="3225800" cy="136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5" name="Group 14">
            <a:extLst>
              <a:ext uri="{FF2B5EF4-FFF2-40B4-BE49-F238E27FC236}">
                <a16:creationId xmlns:a16="http://schemas.microsoft.com/office/drawing/2014/main" id="{C963724C-7E4B-4112-BE47-AE5A5CF5A3CF}"/>
              </a:ext>
            </a:extLst>
          </p:cNvPr>
          <p:cNvGrpSpPr/>
          <p:nvPr userDrawn="1"/>
        </p:nvGrpSpPr>
        <p:grpSpPr>
          <a:xfrm>
            <a:off x="0" y="6349572"/>
            <a:ext cx="12192000" cy="508429"/>
            <a:chOff x="-4167468" y="0"/>
            <a:chExt cx="10343560" cy="647700"/>
          </a:xfrm>
        </p:grpSpPr>
        <p:sp>
          <p:nvSpPr>
            <p:cNvPr id="16" name="Rectangle 15">
              <a:extLst>
                <a:ext uri="{FF2B5EF4-FFF2-40B4-BE49-F238E27FC236}">
                  <a16:creationId xmlns:a16="http://schemas.microsoft.com/office/drawing/2014/main" id="{A9741DD4-A401-4A5B-BA4E-66771D097874}"/>
                </a:ext>
              </a:extLst>
            </p:cNvPr>
            <p:cNvSpPr/>
            <p:nvPr userDrawn="1"/>
          </p:nvSpPr>
          <p:spPr>
            <a:xfrm>
              <a:off x="-4167468" y="0"/>
              <a:ext cx="8596591" cy="647700"/>
            </a:xfrm>
            <a:prstGeom prst="rect">
              <a:avLst/>
            </a:prstGeom>
            <a:solidFill>
              <a:srgbClr val="0086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7" name="Rectangle 16">
              <a:extLst>
                <a:ext uri="{FF2B5EF4-FFF2-40B4-BE49-F238E27FC236}">
                  <a16:creationId xmlns:a16="http://schemas.microsoft.com/office/drawing/2014/main" id="{4B1F93B0-AA51-4857-A8C5-E59A61D6B411}"/>
                </a:ext>
              </a:extLst>
            </p:cNvPr>
            <p:cNvSpPr/>
            <p:nvPr userDrawn="1"/>
          </p:nvSpPr>
          <p:spPr>
            <a:xfrm>
              <a:off x="4394321" y="0"/>
              <a:ext cx="907415" cy="647700"/>
            </a:xfrm>
            <a:prstGeom prst="rect">
              <a:avLst/>
            </a:prstGeom>
            <a:solidFill>
              <a:srgbClr val="A62A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8" name="Rectangle 17">
              <a:extLst>
                <a:ext uri="{FF2B5EF4-FFF2-40B4-BE49-F238E27FC236}">
                  <a16:creationId xmlns:a16="http://schemas.microsoft.com/office/drawing/2014/main" id="{F13DC56B-605E-4A32-A878-4C85CBCD4399}"/>
                </a:ext>
              </a:extLst>
            </p:cNvPr>
            <p:cNvSpPr/>
            <p:nvPr userDrawn="1"/>
          </p:nvSpPr>
          <p:spPr>
            <a:xfrm>
              <a:off x="5287053" y="0"/>
              <a:ext cx="518615" cy="647700"/>
            </a:xfrm>
            <a:prstGeom prst="rect">
              <a:avLst/>
            </a:prstGeom>
            <a:solidFill>
              <a:srgbClr val="252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9" name="Rectangle 18">
              <a:extLst>
                <a:ext uri="{FF2B5EF4-FFF2-40B4-BE49-F238E27FC236}">
                  <a16:creationId xmlns:a16="http://schemas.microsoft.com/office/drawing/2014/main" id="{BE537E4D-12DE-4FCC-8F4A-5316904C56B5}"/>
                </a:ext>
              </a:extLst>
            </p:cNvPr>
            <p:cNvSpPr/>
            <p:nvPr userDrawn="1"/>
          </p:nvSpPr>
          <p:spPr>
            <a:xfrm>
              <a:off x="5755087" y="0"/>
              <a:ext cx="421005" cy="647700"/>
            </a:xfrm>
            <a:prstGeom prst="rect">
              <a:avLst/>
            </a:prstGeom>
            <a:solidFill>
              <a:srgbClr val="3300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28153610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Final Slide">
    <p:spTree>
      <p:nvGrpSpPr>
        <p:cNvPr id="1" name=""/>
        <p:cNvGrpSpPr/>
        <p:nvPr/>
      </p:nvGrpSpPr>
      <p:grpSpPr>
        <a:xfrm>
          <a:off x="0" y="0"/>
          <a:ext cx="0" cy="0"/>
          <a:chOff x="0" y="0"/>
          <a:chExt cx="0" cy="0"/>
        </a:xfrm>
      </p:grpSpPr>
      <p:sp>
        <p:nvSpPr>
          <p:cNvPr id="751618" name="Rectangle 2"/>
          <p:cNvSpPr>
            <a:spLocks noGrp="1" noChangeArrowheads="1"/>
          </p:cNvSpPr>
          <p:nvPr>
            <p:ph type="ctrTitle"/>
          </p:nvPr>
        </p:nvSpPr>
        <p:spPr bwMode="gray">
          <a:xfrm>
            <a:off x="914400" y="990600"/>
            <a:ext cx="10363200" cy="1143000"/>
          </a:xfrm>
        </p:spPr>
        <p:txBody>
          <a:bodyPr/>
          <a:lstStyle>
            <a:lvl1pPr>
              <a:defRPr sz="2200"/>
            </a:lvl1pPr>
          </a:lstStyle>
          <a:p>
            <a:r>
              <a:rPr lang="en-US"/>
              <a:t>Click to edit Master title style</a:t>
            </a:r>
          </a:p>
        </p:txBody>
      </p:sp>
      <p:sp>
        <p:nvSpPr>
          <p:cNvPr id="751619" name="Rectangle 3"/>
          <p:cNvSpPr>
            <a:spLocks noGrp="1" noChangeArrowheads="1"/>
          </p:cNvSpPr>
          <p:nvPr>
            <p:ph type="subTitle" idx="1"/>
          </p:nvPr>
        </p:nvSpPr>
        <p:spPr bwMode="gray">
          <a:xfrm>
            <a:off x="914400" y="4275669"/>
            <a:ext cx="10780889" cy="448733"/>
          </a:xfrm>
        </p:spPr>
        <p:txBody>
          <a:bodyPr/>
          <a:lstStyle>
            <a:lvl1pPr marL="0" indent="0">
              <a:buFontTx/>
              <a:buNone/>
              <a:defRPr sz="800"/>
            </a:lvl1pPr>
          </a:lstStyle>
          <a:p>
            <a:r>
              <a:rPr lang="en-US"/>
              <a:t>Click to edit Master subtitle style</a:t>
            </a:r>
          </a:p>
        </p:txBody>
      </p:sp>
      <p:pic>
        <p:nvPicPr>
          <p:cNvPr id="9" name="Picture 3">
            <a:extLst>
              <a:ext uri="{FF2B5EF4-FFF2-40B4-BE49-F238E27FC236}">
                <a16:creationId xmlns:a16="http://schemas.microsoft.com/office/drawing/2014/main" id="{60C2AF36-2EA6-4002-9472-059C97B18B59}"/>
              </a:ext>
              <a:ext uri="{C183D7F6-B498-43B3-948B-1728B52AA6E4}">
                <adec:decorative xmlns:adec="http://schemas.microsoft.com/office/drawing/2017/decorative" val="1"/>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368800" y="4772088"/>
            <a:ext cx="3225800" cy="136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32601B7D-EA08-4F66-8E57-B1DFBCC24981}"/>
              </a:ext>
            </a:extLst>
          </p:cNvPr>
          <p:cNvGrpSpPr/>
          <p:nvPr userDrawn="1"/>
        </p:nvGrpSpPr>
        <p:grpSpPr>
          <a:xfrm>
            <a:off x="0" y="6349572"/>
            <a:ext cx="12192000" cy="508429"/>
            <a:chOff x="-4167468" y="0"/>
            <a:chExt cx="10343560" cy="647700"/>
          </a:xfrm>
        </p:grpSpPr>
        <p:sp>
          <p:nvSpPr>
            <p:cNvPr id="11" name="Rectangle 10">
              <a:extLst>
                <a:ext uri="{FF2B5EF4-FFF2-40B4-BE49-F238E27FC236}">
                  <a16:creationId xmlns:a16="http://schemas.microsoft.com/office/drawing/2014/main" id="{FA476A6F-5193-4D5F-99A1-D6DF95A6AAB3}"/>
                </a:ext>
              </a:extLst>
            </p:cNvPr>
            <p:cNvSpPr/>
            <p:nvPr userDrawn="1"/>
          </p:nvSpPr>
          <p:spPr>
            <a:xfrm>
              <a:off x="-4167468" y="0"/>
              <a:ext cx="8596591" cy="647700"/>
            </a:xfrm>
            <a:prstGeom prst="rect">
              <a:avLst/>
            </a:prstGeom>
            <a:solidFill>
              <a:srgbClr val="0086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2" name="Rectangle 11">
              <a:extLst>
                <a:ext uri="{FF2B5EF4-FFF2-40B4-BE49-F238E27FC236}">
                  <a16:creationId xmlns:a16="http://schemas.microsoft.com/office/drawing/2014/main" id="{37662A54-49A3-405F-BDA5-2A39F0B3A11F}"/>
                </a:ext>
              </a:extLst>
            </p:cNvPr>
            <p:cNvSpPr/>
            <p:nvPr userDrawn="1"/>
          </p:nvSpPr>
          <p:spPr>
            <a:xfrm>
              <a:off x="4394321" y="0"/>
              <a:ext cx="907415" cy="647700"/>
            </a:xfrm>
            <a:prstGeom prst="rect">
              <a:avLst/>
            </a:prstGeom>
            <a:solidFill>
              <a:srgbClr val="A62A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3" name="Rectangle 12">
              <a:extLst>
                <a:ext uri="{FF2B5EF4-FFF2-40B4-BE49-F238E27FC236}">
                  <a16:creationId xmlns:a16="http://schemas.microsoft.com/office/drawing/2014/main" id="{83E190F1-3540-4EBF-AE0C-58020533047D}"/>
                </a:ext>
              </a:extLst>
            </p:cNvPr>
            <p:cNvSpPr/>
            <p:nvPr userDrawn="1"/>
          </p:nvSpPr>
          <p:spPr>
            <a:xfrm>
              <a:off x="5287053" y="0"/>
              <a:ext cx="518615" cy="647700"/>
            </a:xfrm>
            <a:prstGeom prst="rect">
              <a:avLst/>
            </a:prstGeom>
            <a:solidFill>
              <a:srgbClr val="252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4" name="Rectangle 13">
              <a:extLst>
                <a:ext uri="{FF2B5EF4-FFF2-40B4-BE49-F238E27FC236}">
                  <a16:creationId xmlns:a16="http://schemas.microsoft.com/office/drawing/2014/main" id="{B3561A38-EDE0-46BD-ACE9-62E59BCE7342}"/>
                </a:ext>
              </a:extLst>
            </p:cNvPr>
            <p:cNvSpPr/>
            <p:nvPr userDrawn="1"/>
          </p:nvSpPr>
          <p:spPr>
            <a:xfrm>
              <a:off x="5755087" y="0"/>
              <a:ext cx="421005" cy="647700"/>
            </a:xfrm>
            <a:prstGeom prst="rect">
              <a:avLst/>
            </a:prstGeom>
            <a:solidFill>
              <a:srgbClr val="3300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9268541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idx="1"/>
          </p:nvPr>
        </p:nvSpPr>
        <p:spPr bwMode="gray"/>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75938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Blue - new topic heading">
    <p:bg bwMode="gray">
      <p:bgPr>
        <a:solidFill>
          <a:srgbClr val="04468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14400" y="2353802"/>
            <a:ext cx="10363200" cy="1143000"/>
          </a:xfrm>
          <a:noFill/>
        </p:spPr>
        <p:txBody>
          <a:bodyPr/>
          <a:lstStyle>
            <a:lvl1pPr algn="ctr">
              <a:defRPr>
                <a:solidFill>
                  <a:schemeClr val="tx1"/>
                </a:solidFill>
              </a:defRPr>
            </a:lvl1pPr>
          </a:lstStyle>
          <a:p>
            <a:r>
              <a:rPr lang="en-US"/>
              <a:t>Click to edit Master title style</a:t>
            </a:r>
          </a:p>
        </p:txBody>
      </p:sp>
      <p:sp>
        <p:nvSpPr>
          <p:cNvPr id="6"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
        <p:nvSpPr>
          <p:cNvPr id="5" name="Rectangle 4">
            <a:extLst>
              <a:ext uri="{FF2B5EF4-FFF2-40B4-BE49-F238E27FC236}">
                <a16:creationId xmlns:a16="http://schemas.microsoft.com/office/drawing/2014/main" id="{E17DD2A2-8F64-4324-84C7-D2933BCADBF8}"/>
              </a:ext>
            </a:extLst>
          </p:cNvPr>
          <p:cNvSpPr/>
          <p:nvPr userDrawn="1"/>
        </p:nvSpPr>
        <p:spPr>
          <a:xfrm>
            <a:off x="11026774" y="6333809"/>
            <a:ext cx="1165225" cy="524191"/>
          </a:xfrm>
          <a:prstGeom prst="rect">
            <a:avLst/>
          </a:prstGeom>
          <a:solidFill>
            <a:srgbClr val="044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52807DA8-7F17-442D-B173-B7A489421EDB}"/>
              </a:ext>
            </a:extLst>
          </p:cNvPr>
          <p:cNvGrpSpPr/>
          <p:nvPr userDrawn="1"/>
        </p:nvGrpSpPr>
        <p:grpSpPr>
          <a:xfrm>
            <a:off x="1" y="6349572"/>
            <a:ext cx="11039559" cy="508429"/>
            <a:chOff x="-4167468" y="0"/>
            <a:chExt cx="10343560" cy="647700"/>
          </a:xfrm>
        </p:grpSpPr>
        <p:sp>
          <p:nvSpPr>
            <p:cNvPr id="8" name="Rectangle 7">
              <a:extLst>
                <a:ext uri="{FF2B5EF4-FFF2-40B4-BE49-F238E27FC236}">
                  <a16:creationId xmlns:a16="http://schemas.microsoft.com/office/drawing/2014/main" id="{52B7EF35-4BB9-433E-8C82-8DF2DFF9B730}"/>
                </a:ext>
              </a:extLst>
            </p:cNvPr>
            <p:cNvSpPr/>
            <p:nvPr userDrawn="1"/>
          </p:nvSpPr>
          <p:spPr>
            <a:xfrm>
              <a:off x="-4167468" y="0"/>
              <a:ext cx="8596591" cy="647700"/>
            </a:xfrm>
            <a:prstGeom prst="rect">
              <a:avLst/>
            </a:prstGeom>
            <a:solidFill>
              <a:srgbClr val="0086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9" name="Rectangle 8">
              <a:extLst>
                <a:ext uri="{FF2B5EF4-FFF2-40B4-BE49-F238E27FC236}">
                  <a16:creationId xmlns:a16="http://schemas.microsoft.com/office/drawing/2014/main" id="{9CDC0868-7998-4CE9-9009-6185868232E2}"/>
                </a:ext>
              </a:extLst>
            </p:cNvPr>
            <p:cNvSpPr/>
            <p:nvPr userDrawn="1"/>
          </p:nvSpPr>
          <p:spPr>
            <a:xfrm>
              <a:off x="4394321" y="0"/>
              <a:ext cx="907415" cy="647700"/>
            </a:xfrm>
            <a:prstGeom prst="rect">
              <a:avLst/>
            </a:prstGeom>
            <a:solidFill>
              <a:srgbClr val="A62A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0" name="Rectangle 9">
              <a:extLst>
                <a:ext uri="{FF2B5EF4-FFF2-40B4-BE49-F238E27FC236}">
                  <a16:creationId xmlns:a16="http://schemas.microsoft.com/office/drawing/2014/main" id="{49C5A584-8D1E-4B1E-9184-35724E992F6D}"/>
                </a:ext>
              </a:extLst>
            </p:cNvPr>
            <p:cNvSpPr/>
            <p:nvPr userDrawn="1"/>
          </p:nvSpPr>
          <p:spPr>
            <a:xfrm>
              <a:off x="5287053" y="0"/>
              <a:ext cx="518615" cy="647700"/>
            </a:xfrm>
            <a:prstGeom prst="rect">
              <a:avLst/>
            </a:prstGeom>
            <a:solidFill>
              <a:srgbClr val="252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1" name="Rectangle 10">
              <a:extLst>
                <a:ext uri="{FF2B5EF4-FFF2-40B4-BE49-F238E27FC236}">
                  <a16:creationId xmlns:a16="http://schemas.microsoft.com/office/drawing/2014/main" id="{E2196B0A-EE10-4C0D-B646-BEC058C2C52A}"/>
                </a:ext>
              </a:extLst>
            </p:cNvPr>
            <p:cNvSpPr/>
            <p:nvPr userDrawn="1"/>
          </p:nvSpPr>
          <p:spPr>
            <a:xfrm>
              <a:off x="5755087" y="0"/>
              <a:ext cx="421005" cy="647700"/>
            </a:xfrm>
            <a:prstGeom prst="rect">
              <a:avLst/>
            </a:prstGeom>
            <a:solidFill>
              <a:srgbClr val="3300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pic>
        <p:nvPicPr>
          <p:cNvPr id="3" name="Picture 3">
            <a:extLs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10164352" y="6349571"/>
            <a:ext cx="1862357" cy="508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577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Green - statement or question">
    <p:bg bwMode="gray">
      <p:bgPr>
        <a:solidFill>
          <a:srgbClr val="330033">
            <a:alpha val="8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14400" y="2353802"/>
            <a:ext cx="10363200" cy="1143000"/>
          </a:xfrm>
          <a:noFill/>
        </p:spPr>
        <p:txBody>
          <a:bodyPr/>
          <a:lstStyle>
            <a:lvl1pPr algn="ctr">
              <a:defRPr>
                <a:solidFill>
                  <a:schemeClr val="tx1"/>
                </a:solidFill>
              </a:defRPr>
            </a:lvl1pPr>
          </a:lstStyle>
          <a:p>
            <a:r>
              <a:rPr lang="en-US"/>
              <a:t>Click to edit Master title style</a:t>
            </a:r>
          </a:p>
        </p:txBody>
      </p:sp>
      <p:sp>
        <p:nvSpPr>
          <p:cNvPr id="7"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
        <p:nvSpPr>
          <p:cNvPr id="6" name="Rectangle 5">
            <a:extLst>
              <a:ext uri="{FF2B5EF4-FFF2-40B4-BE49-F238E27FC236}">
                <a16:creationId xmlns:a16="http://schemas.microsoft.com/office/drawing/2014/main" id="{70F04F36-EE67-41E5-9B97-70EB30CFC100}"/>
              </a:ext>
            </a:extLst>
          </p:cNvPr>
          <p:cNvSpPr/>
          <p:nvPr userDrawn="1"/>
        </p:nvSpPr>
        <p:spPr>
          <a:xfrm>
            <a:off x="11034728" y="6216556"/>
            <a:ext cx="1157272" cy="641445"/>
          </a:xfrm>
          <a:prstGeom prst="rect">
            <a:avLst/>
          </a:prstGeom>
          <a:solidFill>
            <a:srgbClr val="4C1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a:extLst>
              <a:ext uri="{FF2B5EF4-FFF2-40B4-BE49-F238E27FC236}">
                <a16:creationId xmlns:a16="http://schemas.microsoft.com/office/drawing/2014/main" id="{2953A5B4-85D8-45B3-B4A5-7B1BD0EA31E9}"/>
              </a:ext>
            </a:extLst>
          </p:cNvPr>
          <p:cNvGrpSpPr/>
          <p:nvPr userDrawn="1"/>
        </p:nvGrpSpPr>
        <p:grpSpPr>
          <a:xfrm>
            <a:off x="1" y="6349572"/>
            <a:ext cx="11039559" cy="508429"/>
            <a:chOff x="-4167468" y="0"/>
            <a:chExt cx="10343560" cy="647700"/>
          </a:xfrm>
        </p:grpSpPr>
        <p:sp>
          <p:nvSpPr>
            <p:cNvPr id="9" name="Rectangle 8">
              <a:extLst>
                <a:ext uri="{FF2B5EF4-FFF2-40B4-BE49-F238E27FC236}">
                  <a16:creationId xmlns:a16="http://schemas.microsoft.com/office/drawing/2014/main" id="{36DFA1CE-FD11-4DE4-A6E2-803E0CE1BB61}"/>
                </a:ext>
              </a:extLst>
            </p:cNvPr>
            <p:cNvSpPr/>
            <p:nvPr userDrawn="1"/>
          </p:nvSpPr>
          <p:spPr>
            <a:xfrm>
              <a:off x="-4167468" y="0"/>
              <a:ext cx="8596591" cy="647700"/>
            </a:xfrm>
            <a:prstGeom prst="rect">
              <a:avLst/>
            </a:prstGeom>
            <a:solidFill>
              <a:srgbClr val="0086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0" name="Rectangle 9">
              <a:extLst>
                <a:ext uri="{FF2B5EF4-FFF2-40B4-BE49-F238E27FC236}">
                  <a16:creationId xmlns:a16="http://schemas.microsoft.com/office/drawing/2014/main" id="{2F17F7DB-EAFD-4515-B215-C514B0638706}"/>
                </a:ext>
              </a:extLst>
            </p:cNvPr>
            <p:cNvSpPr/>
            <p:nvPr userDrawn="1"/>
          </p:nvSpPr>
          <p:spPr>
            <a:xfrm>
              <a:off x="4394321" y="0"/>
              <a:ext cx="907415" cy="647700"/>
            </a:xfrm>
            <a:prstGeom prst="rect">
              <a:avLst/>
            </a:prstGeom>
            <a:solidFill>
              <a:srgbClr val="A62A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1" name="Rectangle 10">
              <a:extLst>
                <a:ext uri="{FF2B5EF4-FFF2-40B4-BE49-F238E27FC236}">
                  <a16:creationId xmlns:a16="http://schemas.microsoft.com/office/drawing/2014/main" id="{BEE6D9D4-2749-413A-A960-B28985FC6119}"/>
                </a:ext>
              </a:extLst>
            </p:cNvPr>
            <p:cNvSpPr/>
            <p:nvPr userDrawn="1"/>
          </p:nvSpPr>
          <p:spPr>
            <a:xfrm>
              <a:off x="5287053" y="0"/>
              <a:ext cx="518615" cy="647700"/>
            </a:xfrm>
            <a:prstGeom prst="rect">
              <a:avLst/>
            </a:prstGeom>
            <a:solidFill>
              <a:srgbClr val="252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2" name="Rectangle 11">
              <a:extLst>
                <a:ext uri="{FF2B5EF4-FFF2-40B4-BE49-F238E27FC236}">
                  <a16:creationId xmlns:a16="http://schemas.microsoft.com/office/drawing/2014/main" id="{6A4D2972-85C3-4F3E-AD4E-1DE3597B0A4B}"/>
                </a:ext>
              </a:extLst>
            </p:cNvPr>
            <p:cNvSpPr/>
            <p:nvPr userDrawn="1"/>
          </p:nvSpPr>
          <p:spPr>
            <a:xfrm>
              <a:off x="5755087" y="0"/>
              <a:ext cx="421005" cy="647700"/>
            </a:xfrm>
            <a:prstGeom prst="rect">
              <a:avLst/>
            </a:prstGeom>
            <a:solidFill>
              <a:srgbClr val="3300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pic>
        <p:nvPicPr>
          <p:cNvPr id="13" name="Picture 3">
            <a:extLst>
              <a:ext uri="{FF2B5EF4-FFF2-40B4-BE49-F238E27FC236}">
                <a16:creationId xmlns:a16="http://schemas.microsoft.com/office/drawing/2014/main" id="{315B592A-C40F-436C-84ED-63934F9C646C}"/>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10164352" y="6349571"/>
            <a:ext cx="1862357" cy="508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8169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63084" y="4406901"/>
            <a:ext cx="10363200" cy="1362075"/>
          </a:xfrm>
          <a:noFill/>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3035420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2340929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7392145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411248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Green - statement or question">
    <p:bg bwMode="gray">
      <p:bgPr>
        <a:solidFill>
          <a:srgbClr val="330033">
            <a:alpha val="8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14400" y="2353802"/>
            <a:ext cx="10363200" cy="1143000"/>
          </a:xfrm>
          <a:noFill/>
        </p:spPr>
        <p:txBody>
          <a:bodyPr/>
          <a:lstStyle>
            <a:lvl1pPr algn="ctr">
              <a:defRPr>
                <a:solidFill>
                  <a:schemeClr val="tx1"/>
                </a:solidFill>
              </a:defRPr>
            </a:lvl1pPr>
          </a:lstStyle>
          <a:p>
            <a:r>
              <a:rPr lang="en-US"/>
              <a:t>Click to edit Master title style</a:t>
            </a:r>
          </a:p>
        </p:txBody>
      </p:sp>
      <p:sp>
        <p:nvSpPr>
          <p:cNvPr id="7" name="Slide Number Placeholder 5"/>
          <p:cNvSpPr txBox="1">
            <a:spLocks/>
          </p:cNvSpPr>
          <p:nvPr userDrawn="1"/>
        </p:nvSpPr>
        <p:spPr>
          <a:xfrm>
            <a:off x="4030641" y="6510377"/>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
        <p:nvSpPr>
          <p:cNvPr id="6" name="Rectangle 5">
            <a:extLst>
              <a:ext uri="{FF2B5EF4-FFF2-40B4-BE49-F238E27FC236}">
                <a16:creationId xmlns:a16="http://schemas.microsoft.com/office/drawing/2014/main" id="{70F04F36-EE67-41E5-9B97-70EB30CFC100}"/>
              </a:ext>
            </a:extLst>
          </p:cNvPr>
          <p:cNvSpPr/>
          <p:nvPr userDrawn="1"/>
        </p:nvSpPr>
        <p:spPr>
          <a:xfrm>
            <a:off x="11034728" y="6216559"/>
            <a:ext cx="1157272" cy="641441"/>
          </a:xfrm>
          <a:prstGeom prst="rect">
            <a:avLst/>
          </a:prstGeom>
          <a:solidFill>
            <a:srgbClr val="4C1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5" name="Group 14">
            <a:extLst>
              <a:ext uri="{FF2B5EF4-FFF2-40B4-BE49-F238E27FC236}">
                <a16:creationId xmlns:a16="http://schemas.microsoft.com/office/drawing/2014/main" id="{93FE5BA6-D5CF-4A6D-A67C-302D9888313F}"/>
              </a:ext>
            </a:extLst>
          </p:cNvPr>
          <p:cNvGrpSpPr/>
          <p:nvPr userDrawn="1"/>
        </p:nvGrpSpPr>
        <p:grpSpPr>
          <a:xfrm>
            <a:off x="174170" y="6349574"/>
            <a:ext cx="11039559" cy="508429"/>
            <a:chOff x="-4167468" y="0"/>
            <a:chExt cx="10343560" cy="647700"/>
          </a:xfrm>
        </p:grpSpPr>
        <p:sp>
          <p:nvSpPr>
            <p:cNvPr id="16" name="Rectangle 15">
              <a:extLst>
                <a:ext uri="{FF2B5EF4-FFF2-40B4-BE49-F238E27FC236}">
                  <a16:creationId xmlns:a16="http://schemas.microsoft.com/office/drawing/2014/main" id="{D97D2654-7E50-41C9-BAF1-76E7B55A0EE9}"/>
                </a:ext>
              </a:extLst>
            </p:cNvPr>
            <p:cNvSpPr/>
            <p:nvPr userDrawn="1"/>
          </p:nvSpPr>
          <p:spPr>
            <a:xfrm>
              <a:off x="-4167468" y="0"/>
              <a:ext cx="8596591" cy="647700"/>
            </a:xfrm>
            <a:prstGeom prst="rect">
              <a:avLst/>
            </a:prstGeom>
            <a:solidFill>
              <a:srgbClr val="0086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17" name="Rectangle 16">
              <a:extLst>
                <a:ext uri="{FF2B5EF4-FFF2-40B4-BE49-F238E27FC236}">
                  <a16:creationId xmlns:a16="http://schemas.microsoft.com/office/drawing/2014/main" id="{D56A2862-07CA-495A-AF34-07F3CC6ED502}"/>
                </a:ext>
              </a:extLst>
            </p:cNvPr>
            <p:cNvSpPr/>
            <p:nvPr userDrawn="1"/>
          </p:nvSpPr>
          <p:spPr>
            <a:xfrm>
              <a:off x="4394321" y="0"/>
              <a:ext cx="907415" cy="647700"/>
            </a:xfrm>
            <a:prstGeom prst="rect">
              <a:avLst/>
            </a:prstGeom>
            <a:solidFill>
              <a:srgbClr val="A62A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18" name="Rectangle 17">
              <a:extLst>
                <a:ext uri="{FF2B5EF4-FFF2-40B4-BE49-F238E27FC236}">
                  <a16:creationId xmlns:a16="http://schemas.microsoft.com/office/drawing/2014/main" id="{61AEA84C-668C-4247-9BA3-A214A8ECE3F6}"/>
                </a:ext>
              </a:extLst>
            </p:cNvPr>
            <p:cNvSpPr/>
            <p:nvPr userDrawn="1"/>
          </p:nvSpPr>
          <p:spPr>
            <a:xfrm>
              <a:off x="5287053" y="0"/>
              <a:ext cx="518615" cy="647700"/>
            </a:xfrm>
            <a:prstGeom prst="rect">
              <a:avLst/>
            </a:prstGeom>
            <a:solidFill>
              <a:srgbClr val="252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19" name="Rectangle 18">
              <a:extLst>
                <a:ext uri="{FF2B5EF4-FFF2-40B4-BE49-F238E27FC236}">
                  <a16:creationId xmlns:a16="http://schemas.microsoft.com/office/drawing/2014/main" id="{75456F56-0059-49A8-97BF-DFD9E9CB01F8}"/>
                </a:ext>
              </a:extLst>
            </p:cNvPr>
            <p:cNvSpPr/>
            <p:nvPr userDrawn="1"/>
          </p:nvSpPr>
          <p:spPr>
            <a:xfrm>
              <a:off x="5755087" y="0"/>
              <a:ext cx="421005" cy="647700"/>
            </a:xfrm>
            <a:prstGeom prst="rect">
              <a:avLst/>
            </a:prstGeom>
            <a:solidFill>
              <a:srgbClr val="3300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pic>
        <p:nvPicPr>
          <p:cNvPr id="20" name="Picture 3">
            <a:extLst>
              <a:ext uri="{FF2B5EF4-FFF2-40B4-BE49-F238E27FC236}">
                <a16:creationId xmlns:a16="http://schemas.microsoft.com/office/drawing/2014/main" id="{DA38E9F6-1625-4357-B8C1-E3F35611D66D}"/>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8567" b="16750"/>
          <a:stretch/>
        </p:blipFill>
        <p:spPr bwMode="auto">
          <a:xfrm>
            <a:off x="10567120" y="6349572"/>
            <a:ext cx="1399032" cy="508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8254143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bwMode="gray">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8077072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242623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40060497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riting_Exercise">
    <p:spTree>
      <p:nvGrpSpPr>
        <p:cNvPr id="1" name=""/>
        <p:cNvGrpSpPr/>
        <p:nvPr/>
      </p:nvGrpSpPr>
      <p:grpSpPr>
        <a:xfrm>
          <a:off x="0" y="0"/>
          <a:ext cx="0" cy="0"/>
          <a:chOff x="0" y="0"/>
          <a:chExt cx="0" cy="0"/>
        </a:xfrm>
      </p:grpSpPr>
      <p:pic>
        <p:nvPicPr>
          <p:cNvPr id="6" name="Picture 5" descr="notepad and pencil&#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7237380" cy="6343651"/>
          </a:xfrm>
          <a:prstGeom prst="rect">
            <a:avLst/>
          </a:prstGeom>
        </p:spPr>
      </p:pic>
      <p:sp>
        <p:nvSpPr>
          <p:cNvPr id="2" name="Title 1"/>
          <p:cNvSpPr>
            <a:spLocks noGrp="1"/>
          </p:cNvSpPr>
          <p:nvPr>
            <p:ph type="title"/>
          </p:nvPr>
        </p:nvSpPr>
        <p:spPr bwMode="gray">
          <a:xfrm>
            <a:off x="7237379" y="242391"/>
            <a:ext cx="4040221" cy="2723321"/>
          </a:xfrm>
          <a:noFill/>
        </p:spPr>
        <p:txBody>
          <a:bodyPr/>
          <a:lstStyle/>
          <a:p>
            <a:r>
              <a:rPr lang="en-US"/>
              <a:t>Click to edit Master title style</a:t>
            </a:r>
          </a:p>
        </p:txBody>
      </p:sp>
      <p:sp>
        <p:nvSpPr>
          <p:cNvPr id="3" name="Content Placeholder 2"/>
          <p:cNvSpPr>
            <a:spLocks noGrp="1"/>
          </p:cNvSpPr>
          <p:nvPr>
            <p:ph sz="half" idx="1"/>
          </p:nvPr>
        </p:nvSpPr>
        <p:spPr>
          <a:xfrm>
            <a:off x="7237379" y="3168345"/>
            <a:ext cx="4040221" cy="1981200"/>
          </a:xfrm>
        </p:spPr>
        <p:txBody>
          <a:bodyPr/>
          <a:lstStyle>
            <a:lvl2pPr marL="457200" indent="0">
              <a:buNone/>
              <a:defRPr/>
            </a:lvl2pPr>
          </a:lstStyle>
          <a:p>
            <a:pPr lvl="0"/>
            <a:r>
              <a:rPr lang="en-US"/>
              <a:t>Click to edit Master text styles</a:t>
            </a:r>
          </a:p>
        </p:txBody>
      </p:sp>
      <p:sp>
        <p:nvSpPr>
          <p:cNvPr id="7" name="Slide Number Placeholder 5"/>
          <p:cNvSpPr txBox="1">
            <a:spLocks/>
          </p:cNvSpPr>
          <p:nvPr userDrawn="1"/>
        </p:nvSpPr>
        <p:spPr>
          <a:xfrm>
            <a:off x="4030640" y="6510375"/>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extLst>
      <p:ext uri="{BB962C8B-B14F-4D97-AF65-F5344CB8AC3E}">
        <p14:creationId xmlns:p14="http://schemas.microsoft.com/office/powerpoint/2010/main" val="40496896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xfrm>
            <a:off x="9230784" y="6557964"/>
            <a:ext cx="2844800" cy="300037"/>
          </a:xfrm>
          <a:prstGeom prst="rect">
            <a:avLst/>
          </a:prstGeom>
        </p:spPr>
        <p:txBody>
          <a:bodyPr/>
          <a:lstStyle>
            <a:lvl1pPr>
              <a:defRPr/>
            </a:lvl1pPr>
          </a:lstStyle>
          <a:p>
            <a:pPr>
              <a:defRPr/>
            </a:pPr>
            <a:fld id="{B7C186BA-E2B9-4F97-BB53-3E5DAC97D4CF}" type="slidenum">
              <a:rPr lang="en-US">
                <a:solidFill>
                  <a:srgbClr val="FFFFFF">
                    <a:lumMod val="85000"/>
                  </a:srgbClr>
                </a:solidFill>
              </a:rPr>
              <a:pPr>
                <a:defRPr/>
              </a:pPr>
              <a:t>‹#›</a:t>
            </a:fld>
            <a:endParaRPr lang="en-US">
              <a:solidFill>
                <a:srgbClr val="FFFFFF">
                  <a:lumMod val="85000"/>
                </a:srgbClr>
              </a:solidFill>
            </a:endParaRPr>
          </a:p>
        </p:txBody>
      </p:sp>
    </p:spTree>
    <p:extLst>
      <p:ext uri="{BB962C8B-B14F-4D97-AF65-F5344CB8AC3E}">
        <p14:creationId xmlns:p14="http://schemas.microsoft.com/office/powerpoint/2010/main" val="62018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63084" y="4406903"/>
            <a:ext cx="10363200" cy="1362075"/>
          </a:xfrm>
          <a:noFill/>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5"/>
          <p:cNvSpPr txBox="1">
            <a:spLocks/>
          </p:cNvSpPr>
          <p:nvPr userDrawn="1"/>
        </p:nvSpPr>
        <p:spPr>
          <a:xfrm>
            <a:off x="4030641" y="6510377"/>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txBox="1">
            <a:spLocks/>
          </p:cNvSpPr>
          <p:nvPr userDrawn="1"/>
        </p:nvSpPr>
        <p:spPr>
          <a:xfrm>
            <a:off x="4030641" y="6510377"/>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4030641" y="6510377"/>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txBox="1">
            <a:spLocks/>
          </p:cNvSpPr>
          <p:nvPr userDrawn="1"/>
        </p:nvSpPr>
        <p:spPr>
          <a:xfrm>
            <a:off x="4030641" y="6510377"/>
            <a:ext cx="4067033" cy="29933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z="1100" smtClean="0"/>
              <a:pPr/>
              <a:t>‹#›</a:t>
            </a:fld>
            <a:endParaRPr lang="en-US" sz="11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1.png"/><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gray">
          <a:xfrm>
            <a:off x="914400" y="609600"/>
            <a:ext cx="10363200" cy="11430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gray">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7D6DC661-02CA-4D66-BB06-19EA52B0EE1A}"/>
              </a:ext>
            </a:extLst>
          </p:cNvPr>
          <p:cNvGrpSpPr/>
          <p:nvPr userDrawn="1"/>
        </p:nvGrpSpPr>
        <p:grpSpPr>
          <a:xfrm>
            <a:off x="0" y="6343960"/>
            <a:ext cx="11965081" cy="517061"/>
            <a:chOff x="0" y="6348722"/>
            <a:chExt cx="11965081" cy="517061"/>
          </a:xfrm>
        </p:grpSpPr>
        <p:grpSp>
          <p:nvGrpSpPr>
            <p:cNvPr id="8" name="Group 7">
              <a:extLst>
                <a:ext uri="{FF2B5EF4-FFF2-40B4-BE49-F238E27FC236}">
                  <a16:creationId xmlns:a16="http://schemas.microsoft.com/office/drawing/2014/main" id="{73E75E0A-37D7-4CDE-8575-6DE9AFC188EA}"/>
                </a:ext>
              </a:extLst>
            </p:cNvPr>
            <p:cNvGrpSpPr/>
            <p:nvPr userDrawn="1"/>
          </p:nvGrpSpPr>
          <p:grpSpPr>
            <a:xfrm>
              <a:off x="0" y="6349574"/>
              <a:ext cx="11245625" cy="508429"/>
              <a:chOff x="-4360542" y="0"/>
              <a:chExt cx="10536634" cy="647700"/>
            </a:xfrm>
          </p:grpSpPr>
          <p:sp>
            <p:nvSpPr>
              <p:cNvPr id="10" name="Rectangle 9">
                <a:extLst>
                  <a:ext uri="{FF2B5EF4-FFF2-40B4-BE49-F238E27FC236}">
                    <a16:creationId xmlns:a16="http://schemas.microsoft.com/office/drawing/2014/main" id="{1FEF3C0D-4FF5-4F7E-9FD7-CE01D5758E06}"/>
                  </a:ext>
                </a:extLst>
              </p:cNvPr>
              <p:cNvSpPr/>
              <p:nvPr userDrawn="1"/>
            </p:nvSpPr>
            <p:spPr>
              <a:xfrm>
                <a:off x="-4360542" y="0"/>
                <a:ext cx="8789666" cy="647700"/>
              </a:xfrm>
              <a:prstGeom prst="rect">
                <a:avLst/>
              </a:prstGeom>
              <a:solidFill>
                <a:srgbClr val="0086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11" name="Rectangle 10">
                <a:extLst>
                  <a:ext uri="{FF2B5EF4-FFF2-40B4-BE49-F238E27FC236}">
                    <a16:creationId xmlns:a16="http://schemas.microsoft.com/office/drawing/2014/main" id="{06F62335-5947-4FFF-ABBF-77EBD491BD71}"/>
                  </a:ext>
                </a:extLst>
              </p:cNvPr>
              <p:cNvSpPr/>
              <p:nvPr userDrawn="1"/>
            </p:nvSpPr>
            <p:spPr>
              <a:xfrm>
                <a:off x="4394321" y="0"/>
                <a:ext cx="907415" cy="647700"/>
              </a:xfrm>
              <a:prstGeom prst="rect">
                <a:avLst/>
              </a:prstGeom>
              <a:solidFill>
                <a:srgbClr val="A62A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12" name="Rectangle 11">
                <a:extLst>
                  <a:ext uri="{FF2B5EF4-FFF2-40B4-BE49-F238E27FC236}">
                    <a16:creationId xmlns:a16="http://schemas.microsoft.com/office/drawing/2014/main" id="{8E0A2AB9-61DC-4C86-B972-EB9EBA1BA45A}"/>
                  </a:ext>
                </a:extLst>
              </p:cNvPr>
              <p:cNvSpPr/>
              <p:nvPr userDrawn="1"/>
            </p:nvSpPr>
            <p:spPr>
              <a:xfrm>
                <a:off x="5287053" y="0"/>
                <a:ext cx="518615" cy="647700"/>
              </a:xfrm>
              <a:prstGeom prst="rect">
                <a:avLst/>
              </a:prstGeom>
              <a:solidFill>
                <a:srgbClr val="252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p>
            </p:txBody>
          </p:sp>
          <p:sp>
            <p:nvSpPr>
              <p:cNvPr id="13" name="Rectangle 12">
                <a:extLst>
                  <a:ext uri="{FF2B5EF4-FFF2-40B4-BE49-F238E27FC236}">
                    <a16:creationId xmlns:a16="http://schemas.microsoft.com/office/drawing/2014/main" id="{4FEC80A9-CAB8-4DDD-A8DB-8D2958DB91CC}"/>
                  </a:ext>
                </a:extLst>
              </p:cNvPr>
              <p:cNvSpPr/>
              <p:nvPr userDrawn="1"/>
            </p:nvSpPr>
            <p:spPr>
              <a:xfrm>
                <a:off x="5755087" y="0"/>
                <a:ext cx="421005" cy="647700"/>
              </a:xfrm>
              <a:prstGeom prst="rect">
                <a:avLst/>
              </a:prstGeom>
              <a:solidFill>
                <a:srgbClr val="3300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pic>
          <p:nvPicPr>
            <p:cNvPr id="14" name="Picture 13">
              <a:extLst>
                <a:ext uri="{FF2B5EF4-FFF2-40B4-BE49-F238E27FC236}">
                  <a16:creationId xmlns:a16="http://schemas.microsoft.com/office/drawing/2014/main" id="{639B45F2-FB6F-4FC2-8992-9EA5B4B1028D}"/>
                </a:ext>
                <a:ext uri="{C183D7F6-B498-43B3-948B-1728B52AA6E4}">
                  <adec:decorative xmlns:adec="http://schemas.microsoft.com/office/drawing/2017/decorative" val="1"/>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16921" b="15498"/>
            <a:stretch/>
          </p:blipFill>
          <p:spPr bwMode="auto">
            <a:xfrm>
              <a:off x="10605636" y="6348722"/>
              <a:ext cx="1359445" cy="517061"/>
            </a:xfrm>
            <a:prstGeom prst="rect">
              <a:avLst/>
            </a:prstGeom>
            <a:noFill/>
            <a:ln>
              <a:noFill/>
            </a:ln>
            <a:extLst>
              <a:ext uri="{53640926-AAD7-44D8-BBD7-CCE9431645EC}">
                <a14:shadowObscured xmlns:a14="http://schemas.microsoft.com/office/drawing/2010/main"/>
              </a:ext>
            </a:extLst>
          </p:spPr>
        </p:pic>
      </p:grpSp>
    </p:spTree>
  </p:cSld>
  <p:clrMap bg1="dk2" tx1="lt1" bg2="dk1" tx2="lt2" accent1="accent1" accent2="accent2" accent3="accent3" accent4="accent4" accent5="accent5" accent6="accent6" hlink="hlink" folHlink="folHlink"/>
  <p:sldLayoutIdLst>
    <p:sldLayoutId id="2147483815" r:id="rId1"/>
    <p:sldLayoutId id="2147483819" r:id="rId2"/>
    <p:sldLayoutId id="2147483802" r:id="rId3"/>
    <p:sldLayoutId id="2147483806" r:id="rId4"/>
    <p:sldLayoutId id="2147483820" r:id="rId5"/>
    <p:sldLayoutId id="2147483803" r:id="rId6"/>
    <p:sldLayoutId id="2147483804" r:id="rId7"/>
    <p:sldLayoutId id="2147483805" r:id="rId8"/>
    <p:sldLayoutId id="2147483808" r:id="rId9"/>
    <p:sldLayoutId id="2147483809" r:id="rId10"/>
    <p:sldLayoutId id="2147483812" r:id="rId11"/>
    <p:sldLayoutId id="2147483813" r:id="rId12"/>
    <p:sldLayoutId id="2147483814" r:id="rId13"/>
    <p:sldLayoutId id="2147483821" r:id="rId14"/>
  </p:sldLayoutIdLst>
  <p:hf hdr="0" ftr="0" dt="0"/>
  <p:txStyles>
    <p:titleStyle>
      <a:lvl1pPr algn="l" rtl="0" eaLnBrk="1" fontAlgn="base" hangingPunct="1">
        <a:spcBef>
          <a:spcPct val="0"/>
        </a:spcBef>
        <a:spcAft>
          <a:spcPct val="0"/>
        </a:spcAft>
        <a:defRPr sz="4400" b="1" spc="-30" baseline="0">
          <a:solidFill>
            <a:srgbClr val="0081C4"/>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ea typeface="Osaka" pitchFamily="1" charset="-128"/>
        </a:defRPr>
      </a:lvl2pPr>
      <a:lvl3pPr algn="l" rtl="0" eaLnBrk="1" fontAlgn="base" hangingPunct="1">
        <a:spcBef>
          <a:spcPct val="0"/>
        </a:spcBef>
        <a:spcAft>
          <a:spcPct val="0"/>
        </a:spcAft>
        <a:defRPr sz="4400">
          <a:solidFill>
            <a:schemeClr val="tx2"/>
          </a:solidFill>
          <a:latin typeface="Arial" charset="0"/>
          <a:ea typeface="Osaka" pitchFamily="1" charset="-128"/>
        </a:defRPr>
      </a:lvl3pPr>
      <a:lvl4pPr algn="l" rtl="0" eaLnBrk="1" fontAlgn="base" hangingPunct="1">
        <a:spcBef>
          <a:spcPct val="0"/>
        </a:spcBef>
        <a:spcAft>
          <a:spcPct val="0"/>
        </a:spcAft>
        <a:defRPr sz="4400">
          <a:solidFill>
            <a:schemeClr val="tx2"/>
          </a:solidFill>
          <a:latin typeface="Arial" charset="0"/>
          <a:ea typeface="Osaka" pitchFamily="1" charset="-128"/>
        </a:defRPr>
      </a:lvl4pPr>
      <a:lvl5pPr algn="l" rtl="0" eaLnBrk="1" fontAlgn="base" hangingPunct="1">
        <a:spcBef>
          <a:spcPct val="0"/>
        </a:spcBef>
        <a:spcAft>
          <a:spcPct val="0"/>
        </a:spcAft>
        <a:defRPr sz="4400">
          <a:solidFill>
            <a:schemeClr val="tx2"/>
          </a:solidFill>
          <a:latin typeface="Arial" charset="0"/>
          <a:ea typeface="Osaka" pitchFamily="1" charset="-128"/>
        </a:defRPr>
      </a:lvl5pPr>
      <a:lvl6pPr marL="457200" algn="l" rtl="0" eaLnBrk="1" fontAlgn="base" hangingPunct="1">
        <a:spcBef>
          <a:spcPct val="0"/>
        </a:spcBef>
        <a:spcAft>
          <a:spcPct val="0"/>
        </a:spcAft>
        <a:defRPr sz="4400">
          <a:solidFill>
            <a:schemeClr val="tx2"/>
          </a:solidFill>
          <a:latin typeface="Arial" charset="0"/>
          <a:ea typeface="Osaka" pitchFamily="1" charset="-128"/>
        </a:defRPr>
      </a:lvl6pPr>
      <a:lvl7pPr marL="914400" algn="l" rtl="0" eaLnBrk="1" fontAlgn="base" hangingPunct="1">
        <a:spcBef>
          <a:spcPct val="0"/>
        </a:spcBef>
        <a:spcAft>
          <a:spcPct val="0"/>
        </a:spcAft>
        <a:defRPr sz="4400">
          <a:solidFill>
            <a:schemeClr val="tx2"/>
          </a:solidFill>
          <a:latin typeface="Arial" charset="0"/>
          <a:ea typeface="Osaka" pitchFamily="1" charset="-128"/>
        </a:defRPr>
      </a:lvl7pPr>
      <a:lvl8pPr marL="1371600" algn="l" rtl="0" eaLnBrk="1" fontAlgn="base" hangingPunct="1">
        <a:spcBef>
          <a:spcPct val="0"/>
        </a:spcBef>
        <a:spcAft>
          <a:spcPct val="0"/>
        </a:spcAft>
        <a:defRPr sz="4400">
          <a:solidFill>
            <a:schemeClr val="tx2"/>
          </a:solidFill>
          <a:latin typeface="Arial" charset="0"/>
          <a:ea typeface="Osaka" pitchFamily="1" charset="-128"/>
        </a:defRPr>
      </a:lvl8pPr>
      <a:lvl9pPr marL="1828800" algn="l" rtl="0" eaLnBrk="1" fontAlgn="base" hangingPunct="1">
        <a:spcBef>
          <a:spcPct val="0"/>
        </a:spcBef>
        <a:spcAft>
          <a:spcPct val="0"/>
        </a:spcAft>
        <a:defRPr sz="4400">
          <a:solidFill>
            <a:schemeClr val="tx2"/>
          </a:solidFill>
          <a:latin typeface="Arial" charset="0"/>
          <a:ea typeface="Osaka" pitchFamily="1" charset="-128"/>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A1063E-A0F8-A372-0512-41396C61CC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0EC4A4-8E1A-71B2-E9D4-E85CF30A99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B680F-00BD-A2C6-078C-465758E826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43EF4-47DF-4C45-B051-6304CE1B5831}" type="datetimeFigureOut">
              <a:rPr lang="en-US" smtClean="0"/>
              <a:t>8/15/2024</a:t>
            </a:fld>
            <a:endParaRPr lang="en-US"/>
          </a:p>
        </p:txBody>
      </p:sp>
      <p:sp>
        <p:nvSpPr>
          <p:cNvPr id="5" name="Footer Placeholder 4">
            <a:extLst>
              <a:ext uri="{FF2B5EF4-FFF2-40B4-BE49-F238E27FC236}">
                <a16:creationId xmlns:a16="http://schemas.microsoft.com/office/drawing/2014/main" id="{5559171D-695A-E4AD-A0D1-4C156B140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0BD2A8-28F3-D644-D327-7DFD89391F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5CFFC-8F17-43D1-9C1C-6A8AE73ABC05}" type="slidenum">
              <a:rPr lang="en-US" smtClean="0"/>
              <a:t>‹#›</a:t>
            </a:fld>
            <a:endParaRPr lang="en-US"/>
          </a:p>
        </p:txBody>
      </p:sp>
    </p:spTree>
    <p:extLst>
      <p:ext uri="{BB962C8B-B14F-4D97-AF65-F5344CB8AC3E}">
        <p14:creationId xmlns:p14="http://schemas.microsoft.com/office/powerpoint/2010/main" val="3252555989"/>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gray">
          <a:xfrm>
            <a:off x="914400" y="609600"/>
            <a:ext cx="10363200" cy="11430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gray">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73E75E0A-37D7-4CDE-8575-6DE9AFC188EA}"/>
              </a:ext>
            </a:extLst>
          </p:cNvPr>
          <p:cNvGrpSpPr/>
          <p:nvPr userDrawn="1"/>
        </p:nvGrpSpPr>
        <p:grpSpPr>
          <a:xfrm>
            <a:off x="1" y="6349572"/>
            <a:ext cx="11039559" cy="508429"/>
            <a:chOff x="-4167468" y="0"/>
            <a:chExt cx="10343560" cy="647700"/>
          </a:xfrm>
        </p:grpSpPr>
        <p:sp>
          <p:nvSpPr>
            <p:cNvPr id="10" name="Rectangle 9">
              <a:extLst>
                <a:ext uri="{FF2B5EF4-FFF2-40B4-BE49-F238E27FC236}">
                  <a16:creationId xmlns:a16="http://schemas.microsoft.com/office/drawing/2014/main" id="{1FEF3C0D-4FF5-4F7E-9FD7-CE01D5758E06}"/>
                </a:ext>
              </a:extLst>
            </p:cNvPr>
            <p:cNvSpPr/>
            <p:nvPr userDrawn="1"/>
          </p:nvSpPr>
          <p:spPr>
            <a:xfrm>
              <a:off x="-4167468" y="0"/>
              <a:ext cx="8596591" cy="647700"/>
            </a:xfrm>
            <a:prstGeom prst="rect">
              <a:avLst/>
            </a:prstGeom>
            <a:solidFill>
              <a:srgbClr val="0086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1" name="Rectangle 10">
              <a:extLst>
                <a:ext uri="{FF2B5EF4-FFF2-40B4-BE49-F238E27FC236}">
                  <a16:creationId xmlns:a16="http://schemas.microsoft.com/office/drawing/2014/main" id="{06F62335-5947-4FFF-ABBF-77EBD491BD71}"/>
                </a:ext>
              </a:extLst>
            </p:cNvPr>
            <p:cNvSpPr/>
            <p:nvPr userDrawn="1"/>
          </p:nvSpPr>
          <p:spPr>
            <a:xfrm>
              <a:off x="4394321" y="0"/>
              <a:ext cx="907415" cy="647700"/>
            </a:xfrm>
            <a:prstGeom prst="rect">
              <a:avLst/>
            </a:prstGeom>
            <a:solidFill>
              <a:srgbClr val="A62A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2" name="Rectangle 11">
              <a:extLst>
                <a:ext uri="{FF2B5EF4-FFF2-40B4-BE49-F238E27FC236}">
                  <a16:creationId xmlns:a16="http://schemas.microsoft.com/office/drawing/2014/main" id="{8E0A2AB9-61DC-4C86-B972-EB9EBA1BA45A}"/>
                </a:ext>
              </a:extLst>
            </p:cNvPr>
            <p:cNvSpPr/>
            <p:nvPr userDrawn="1"/>
          </p:nvSpPr>
          <p:spPr>
            <a:xfrm>
              <a:off x="5287053" y="0"/>
              <a:ext cx="518615" cy="647700"/>
            </a:xfrm>
            <a:prstGeom prst="rect">
              <a:avLst/>
            </a:prstGeom>
            <a:solidFill>
              <a:srgbClr val="252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3" name="Rectangle 12">
              <a:extLst>
                <a:ext uri="{FF2B5EF4-FFF2-40B4-BE49-F238E27FC236}">
                  <a16:creationId xmlns:a16="http://schemas.microsoft.com/office/drawing/2014/main" id="{4FEC80A9-CAB8-4DDD-A8DB-8D2958DB91CC}"/>
                </a:ext>
              </a:extLst>
            </p:cNvPr>
            <p:cNvSpPr/>
            <p:nvPr userDrawn="1"/>
          </p:nvSpPr>
          <p:spPr>
            <a:xfrm>
              <a:off x="5755087" y="0"/>
              <a:ext cx="421005" cy="647700"/>
            </a:xfrm>
            <a:prstGeom prst="rect">
              <a:avLst/>
            </a:prstGeom>
            <a:solidFill>
              <a:srgbClr val="3300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pic>
        <p:nvPicPr>
          <p:cNvPr id="14" name="Picture 13">
            <a:extLst>
              <a:ext uri="{FF2B5EF4-FFF2-40B4-BE49-F238E27FC236}">
                <a16:creationId xmlns:a16="http://schemas.microsoft.com/office/drawing/2014/main" id="{639B45F2-FB6F-4FC2-8992-9EA5B4B1028D}"/>
              </a:ext>
              <a:ext uri="{C183D7F6-B498-43B3-948B-1728B52AA6E4}">
                <adec:decorative xmlns:adec="http://schemas.microsoft.com/office/drawing/2017/decorative" val="1"/>
              </a:ext>
            </a:extLst>
          </p:cNvPr>
          <p:cNvPicPr>
            <a:picLocks noChangeAspect="1"/>
          </p:cNvPicPr>
          <p:nvPr userDrawn="1"/>
        </p:nvPicPr>
        <p:blipFill rotWithShape="1">
          <a:blip r:embed="rId16" cstate="print">
            <a:extLst>
              <a:ext uri="{28A0092B-C50C-407E-A947-70E740481C1C}">
                <a14:useLocalDpi xmlns:a14="http://schemas.microsoft.com/office/drawing/2010/main"/>
              </a:ext>
            </a:extLst>
          </a:blip>
          <a:srcRect t="16921" b="15498"/>
          <a:stretch/>
        </p:blipFill>
        <p:spPr bwMode="auto">
          <a:xfrm>
            <a:off x="10383697" y="6338088"/>
            <a:ext cx="1359445" cy="5170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9019393"/>
      </p:ext>
    </p:extLst>
  </p:cSld>
  <p:clrMap bg1="dk2" tx1="lt1" bg2="dk1"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Lst>
  <p:hf hdr="0" ftr="0" dt="0"/>
  <p:txStyles>
    <p:titleStyle>
      <a:lvl1pPr algn="l" rtl="0" eaLnBrk="1" fontAlgn="base" hangingPunct="1">
        <a:spcBef>
          <a:spcPct val="0"/>
        </a:spcBef>
        <a:spcAft>
          <a:spcPct val="0"/>
        </a:spcAft>
        <a:defRPr sz="4400" b="1" spc="-30" baseline="0">
          <a:solidFill>
            <a:srgbClr val="0081C4"/>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ea typeface="Osaka" pitchFamily="1" charset="-128"/>
        </a:defRPr>
      </a:lvl2pPr>
      <a:lvl3pPr algn="l" rtl="0" eaLnBrk="1" fontAlgn="base" hangingPunct="1">
        <a:spcBef>
          <a:spcPct val="0"/>
        </a:spcBef>
        <a:spcAft>
          <a:spcPct val="0"/>
        </a:spcAft>
        <a:defRPr sz="4400">
          <a:solidFill>
            <a:schemeClr val="tx2"/>
          </a:solidFill>
          <a:latin typeface="Arial" charset="0"/>
          <a:ea typeface="Osaka" pitchFamily="1" charset="-128"/>
        </a:defRPr>
      </a:lvl3pPr>
      <a:lvl4pPr algn="l" rtl="0" eaLnBrk="1" fontAlgn="base" hangingPunct="1">
        <a:spcBef>
          <a:spcPct val="0"/>
        </a:spcBef>
        <a:spcAft>
          <a:spcPct val="0"/>
        </a:spcAft>
        <a:defRPr sz="4400">
          <a:solidFill>
            <a:schemeClr val="tx2"/>
          </a:solidFill>
          <a:latin typeface="Arial" charset="0"/>
          <a:ea typeface="Osaka" pitchFamily="1" charset="-128"/>
        </a:defRPr>
      </a:lvl4pPr>
      <a:lvl5pPr algn="l" rtl="0" eaLnBrk="1" fontAlgn="base" hangingPunct="1">
        <a:spcBef>
          <a:spcPct val="0"/>
        </a:spcBef>
        <a:spcAft>
          <a:spcPct val="0"/>
        </a:spcAft>
        <a:defRPr sz="4400">
          <a:solidFill>
            <a:schemeClr val="tx2"/>
          </a:solidFill>
          <a:latin typeface="Arial" charset="0"/>
          <a:ea typeface="Osaka" pitchFamily="1" charset="-128"/>
        </a:defRPr>
      </a:lvl5pPr>
      <a:lvl6pPr marL="457200" algn="l" rtl="0" eaLnBrk="1" fontAlgn="base" hangingPunct="1">
        <a:spcBef>
          <a:spcPct val="0"/>
        </a:spcBef>
        <a:spcAft>
          <a:spcPct val="0"/>
        </a:spcAft>
        <a:defRPr sz="4400">
          <a:solidFill>
            <a:schemeClr val="tx2"/>
          </a:solidFill>
          <a:latin typeface="Arial" charset="0"/>
          <a:ea typeface="Osaka" pitchFamily="1" charset="-128"/>
        </a:defRPr>
      </a:lvl6pPr>
      <a:lvl7pPr marL="914400" algn="l" rtl="0" eaLnBrk="1" fontAlgn="base" hangingPunct="1">
        <a:spcBef>
          <a:spcPct val="0"/>
        </a:spcBef>
        <a:spcAft>
          <a:spcPct val="0"/>
        </a:spcAft>
        <a:defRPr sz="4400">
          <a:solidFill>
            <a:schemeClr val="tx2"/>
          </a:solidFill>
          <a:latin typeface="Arial" charset="0"/>
          <a:ea typeface="Osaka" pitchFamily="1" charset="-128"/>
        </a:defRPr>
      </a:lvl7pPr>
      <a:lvl8pPr marL="1371600" algn="l" rtl="0" eaLnBrk="1" fontAlgn="base" hangingPunct="1">
        <a:spcBef>
          <a:spcPct val="0"/>
        </a:spcBef>
        <a:spcAft>
          <a:spcPct val="0"/>
        </a:spcAft>
        <a:defRPr sz="4400">
          <a:solidFill>
            <a:schemeClr val="tx2"/>
          </a:solidFill>
          <a:latin typeface="Arial" charset="0"/>
          <a:ea typeface="Osaka" pitchFamily="1" charset="-128"/>
        </a:defRPr>
      </a:lvl8pPr>
      <a:lvl9pPr marL="1828800" algn="l" rtl="0" eaLnBrk="1" fontAlgn="base" hangingPunct="1">
        <a:spcBef>
          <a:spcPct val="0"/>
        </a:spcBef>
        <a:spcAft>
          <a:spcPct val="0"/>
        </a:spcAft>
        <a:defRPr sz="4400">
          <a:solidFill>
            <a:schemeClr val="tx2"/>
          </a:solidFill>
          <a:latin typeface="Arial" charset="0"/>
          <a:ea typeface="Osaka" pitchFamily="1" charset="-128"/>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gray">
          <a:xfrm>
            <a:off x="914400" y="609600"/>
            <a:ext cx="10363200" cy="11430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gray">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73E75E0A-37D7-4CDE-8575-6DE9AFC188EA}"/>
              </a:ext>
            </a:extLst>
          </p:cNvPr>
          <p:cNvGrpSpPr/>
          <p:nvPr userDrawn="1"/>
        </p:nvGrpSpPr>
        <p:grpSpPr>
          <a:xfrm>
            <a:off x="1" y="6349572"/>
            <a:ext cx="11039559" cy="508429"/>
            <a:chOff x="-4167468" y="0"/>
            <a:chExt cx="10343560" cy="647700"/>
          </a:xfrm>
        </p:grpSpPr>
        <p:sp>
          <p:nvSpPr>
            <p:cNvPr id="10" name="Rectangle 9">
              <a:extLst>
                <a:ext uri="{FF2B5EF4-FFF2-40B4-BE49-F238E27FC236}">
                  <a16:creationId xmlns:a16="http://schemas.microsoft.com/office/drawing/2014/main" id="{1FEF3C0D-4FF5-4F7E-9FD7-CE01D5758E06}"/>
                </a:ext>
              </a:extLst>
            </p:cNvPr>
            <p:cNvSpPr/>
            <p:nvPr userDrawn="1"/>
          </p:nvSpPr>
          <p:spPr>
            <a:xfrm>
              <a:off x="-4167468" y="0"/>
              <a:ext cx="8596591" cy="647700"/>
            </a:xfrm>
            <a:prstGeom prst="rect">
              <a:avLst/>
            </a:prstGeom>
            <a:solidFill>
              <a:srgbClr val="0086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1" name="Rectangle 10">
              <a:extLst>
                <a:ext uri="{FF2B5EF4-FFF2-40B4-BE49-F238E27FC236}">
                  <a16:creationId xmlns:a16="http://schemas.microsoft.com/office/drawing/2014/main" id="{06F62335-5947-4FFF-ABBF-77EBD491BD71}"/>
                </a:ext>
              </a:extLst>
            </p:cNvPr>
            <p:cNvSpPr/>
            <p:nvPr userDrawn="1"/>
          </p:nvSpPr>
          <p:spPr>
            <a:xfrm>
              <a:off x="4394321" y="0"/>
              <a:ext cx="907415" cy="647700"/>
            </a:xfrm>
            <a:prstGeom prst="rect">
              <a:avLst/>
            </a:prstGeom>
            <a:solidFill>
              <a:srgbClr val="A62A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2" name="Rectangle 11">
              <a:extLst>
                <a:ext uri="{FF2B5EF4-FFF2-40B4-BE49-F238E27FC236}">
                  <a16:creationId xmlns:a16="http://schemas.microsoft.com/office/drawing/2014/main" id="{8E0A2AB9-61DC-4C86-B972-EB9EBA1BA45A}"/>
                </a:ext>
              </a:extLst>
            </p:cNvPr>
            <p:cNvSpPr/>
            <p:nvPr userDrawn="1"/>
          </p:nvSpPr>
          <p:spPr>
            <a:xfrm>
              <a:off x="5287053" y="0"/>
              <a:ext cx="518615" cy="647700"/>
            </a:xfrm>
            <a:prstGeom prst="rect">
              <a:avLst/>
            </a:prstGeom>
            <a:solidFill>
              <a:srgbClr val="252F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3" name="Rectangle 12">
              <a:extLst>
                <a:ext uri="{FF2B5EF4-FFF2-40B4-BE49-F238E27FC236}">
                  <a16:creationId xmlns:a16="http://schemas.microsoft.com/office/drawing/2014/main" id="{4FEC80A9-CAB8-4DDD-A8DB-8D2958DB91CC}"/>
                </a:ext>
              </a:extLst>
            </p:cNvPr>
            <p:cNvSpPr/>
            <p:nvPr userDrawn="1"/>
          </p:nvSpPr>
          <p:spPr>
            <a:xfrm>
              <a:off x="5755087" y="0"/>
              <a:ext cx="421005" cy="647700"/>
            </a:xfrm>
            <a:prstGeom prst="rect">
              <a:avLst/>
            </a:prstGeom>
            <a:solidFill>
              <a:srgbClr val="3300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pic>
        <p:nvPicPr>
          <p:cNvPr id="14" name="Picture 13">
            <a:extLst>
              <a:ext uri="{FF2B5EF4-FFF2-40B4-BE49-F238E27FC236}">
                <a16:creationId xmlns:a16="http://schemas.microsoft.com/office/drawing/2014/main" id="{639B45F2-FB6F-4FC2-8992-9EA5B4B1028D}"/>
              </a:ext>
              <a:ext uri="{C183D7F6-B498-43B3-948B-1728B52AA6E4}">
                <adec:decorative xmlns:adec="http://schemas.microsoft.com/office/drawing/2017/decorative" val="1"/>
              </a:ext>
            </a:extLst>
          </p:cNvPr>
          <p:cNvPicPr>
            <a:picLocks noChangeAspect="1"/>
          </p:cNvPicPr>
          <p:nvPr userDrawn="1"/>
        </p:nvPicPr>
        <p:blipFill rotWithShape="1">
          <a:blip r:embed="rId17" cstate="print">
            <a:extLst>
              <a:ext uri="{28A0092B-C50C-407E-A947-70E740481C1C}">
                <a14:useLocalDpi xmlns:a14="http://schemas.microsoft.com/office/drawing/2010/main"/>
              </a:ext>
            </a:extLst>
          </a:blip>
          <a:srcRect t="16921" b="15498"/>
          <a:stretch/>
        </p:blipFill>
        <p:spPr bwMode="auto">
          <a:xfrm>
            <a:off x="10193196" y="6338088"/>
            <a:ext cx="1798400" cy="51490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4097239"/>
      </p:ext>
    </p:extLst>
  </p:cSld>
  <p:clrMap bg1="dk2" tx1="lt1" bg2="dk1" tx2="lt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Lst>
  <p:hf hdr="0" ftr="0" dt="0"/>
  <p:txStyles>
    <p:titleStyle>
      <a:lvl1pPr algn="l" rtl="0" eaLnBrk="1" fontAlgn="base" hangingPunct="1">
        <a:spcBef>
          <a:spcPct val="0"/>
        </a:spcBef>
        <a:spcAft>
          <a:spcPct val="0"/>
        </a:spcAft>
        <a:defRPr sz="4400" b="1" spc="-30" baseline="0">
          <a:solidFill>
            <a:srgbClr val="0081C4"/>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ea typeface="Osaka" pitchFamily="1" charset="-128"/>
        </a:defRPr>
      </a:lvl2pPr>
      <a:lvl3pPr algn="l" rtl="0" eaLnBrk="1" fontAlgn="base" hangingPunct="1">
        <a:spcBef>
          <a:spcPct val="0"/>
        </a:spcBef>
        <a:spcAft>
          <a:spcPct val="0"/>
        </a:spcAft>
        <a:defRPr sz="4400">
          <a:solidFill>
            <a:schemeClr val="tx2"/>
          </a:solidFill>
          <a:latin typeface="Arial" charset="0"/>
          <a:ea typeface="Osaka" pitchFamily="1" charset="-128"/>
        </a:defRPr>
      </a:lvl3pPr>
      <a:lvl4pPr algn="l" rtl="0" eaLnBrk="1" fontAlgn="base" hangingPunct="1">
        <a:spcBef>
          <a:spcPct val="0"/>
        </a:spcBef>
        <a:spcAft>
          <a:spcPct val="0"/>
        </a:spcAft>
        <a:defRPr sz="4400">
          <a:solidFill>
            <a:schemeClr val="tx2"/>
          </a:solidFill>
          <a:latin typeface="Arial" charset="0"/>
          <a:ea typeface="Osaka" pitchFamily="1" charset="-128"/>
        </a:defRPr>
      </a:lvl4pPr>
      <a:lvl5pPr algn="l" rtl="0" eaLnBrk="1" fontAlgn="base" hangingPunct="1">
        <a:spcBef>
          <a:spcPct val="0"/>
        </a:spcBef>
        <a:spcAft>
          <a:spcPct val="0"/>
        </a:spcAft>
        <a:defRPr sz="4400">
          <a:solidFill>
            <a:schemeClr val="tx2"/>
          </a:solidFill>
          <a:latin typeface="Arial" charset="0"/>
          <a:ea typeface="Osaka" pitchFamily="1" charset="-128"/>
        </a:defRPr>
      </a:lvl5pPr>
      <a:lvl6pPr marL="457200" algn="l" rtl="0" eaLnBrk="1" fontAlgn="base" hangingPunct="1">
        <a:spcBef>
          <a:spcPct val="0"/>
        </a:spcBef>
        <a:spcAft>
          <a:spcPct val="0"/>
        </a:spcAft>
        <a:defRPr sz="4400">
          <a:solidFill>
            <a:schemeClr val="tx2"/>
          </a:solidFill>
          <a:latin typeface="Arial" charset="0"/>
          <a:ea typeface="Osaka" pitchFamily="1" charset="-128"/>
        </a:defRPr>
      </a:lvl6pPr>
      <a:lvl7pPr marL="914400" algn="l" rtl="0" eaLnBrk="1" fontAlgn="base" hangingPunct="1">
        <a:spcBef>
          <a:spcPct val="0"/>
        </a:spcBef>
        <a:spcAft>
          <a:spcPct val="0"/>
        </a:spcAft>
        <a:defRPr sz="4400">
          <a:solidFill>
            <a:schemeClr val="tx2"/>
          </a:solidFill>
          <a:latin typeface="Arial" charset="0"/>
          <a:ea typeface="Osaka" pitchFamily="1" charset="-128"/>
        </a:defRPr>
      </a:lvl7pPr>
      <a:lvl8pPr marL="1371600" algn="l" rtl="0" eaLnBrk="1" fontAlgn="base" hangingPunct="1">
        <a:spcBef>
          <a:spcPct val="0"/>
        </a:spcBef>
        <a:spcAft>
          <a:spcPct val="0"/>
        </a:spcAft>
        <a:defRPr sz="4400">
          <a:solidFill>
            <a:schemeClr val="tx2"/>
          </a:solidFill>
          <a:latin typeface="Arial" charset="0"/>
          <a:ea typeface="Osaka" pitchFamily="1" charset="-128"/>
        </a:defRPr>
      </a:lvl8pPr>
      <a:lvl9pPr marL="1828800" algn="l" rtl="0" eaLnBrk="1" fontAlgn="base" hangingPunct="1">
        <a:spcBef>
          <a:spcPct val="0"/>
        </a:spcBef>
        <a:spcAft>
          <a:spcPct val="0"/>
        </a:spcAft>
        <a:defRPr sz="4400">
          <a:solidFill>
            <a:schemeClr val="tx2"/>
          </a:solidFill>
          <a:latin typeface="Arial" charset="0"/>
          <a:ea typeface="Osaka" pitchFamily="1" charset="-128"/>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cahpsonline.org/en/updated-hcahps-survey/"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hcahpsonline.org/en/updated-hcahps-survey/"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stratishealth.org/wp-content/uploads/2024/01/MBQIP-2025-Core-Measure-Set-and-Data-Submission-Deadlines-January-2024.pdf" TargetMode="External"/><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sirenetwork.ucsf.edu/tools-resources/resources/screening-tools-comparison"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studergroup.com/aidet"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countyhealthrankings.or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www.ers.usda.gov/data-products/county-level-data-set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stratishealth.org/wp-content/uploads/2024/05/MBQIP-Quality-Reporting-Guide-Minnesota_May-2024.pdf" TargetMode="External"/><Relationship Id="rId2" Type="http://schemas.openxmlformats.org/officeDocument/2006/relationships/hyperlink" Target="https://stratishealth.org/minnesota-mbqip-reporting-and-improvement-assistance/" TargetMode="External"/><Relationship Id="rId1" Type="http://schemas.openxmlformats.org/officeDocument/2006/relationships/slideLayout" Target="../slideLayouts/slideLayout3.xml"/><Relationship Id="rId4" Type="http://schemas.openxmlformats.org/officeDocument/2006/relationships/hyperlink" Target="mailto:jwinters@stratishealth.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tratishealth.org/minnesota-mbqip-reporting-and-improvement-assista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rcarlson@stratishealth.org" TargetMode="External"/><Relationship Id="rId2" Type="http://schemas.openxmlformats.org/officeDocument/2006/relationships/hyperlink" Target="mailto:shadzic@stratishealth.org" TargetMode="External"/><Relationship Id="rId1" Type="http://schemas.openxmlformats.org/officeDocument/2006/relationships/slideLayout" Target="../slideLayouts/slideLayout3.xml"/><Relationship Id="rId4" Type="http://schemas.openxmlformats.org/officeDocument/2006/relationships/hyperlink" Target="mailto:jwinters@stratishealth.or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https://stratishealth.org/wp-content/uploads/2024/01/MBQIP-2025-Core-Measure-Set-and-Data-Submission-Deadlines-January-2024.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qualityreportingcenter.com/en/inpatient-quality-reporting-programs/hospital-inpatient-quality-reporting-iqr-program/2024-events/ecqm07302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public-inspection.federalregister.gov/2023-16252.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jamanetwork.com/journals/jama-health-forum/fullarticle/2813865?utm_source=jps&amp;utm_medium=email&amp;utm_campaign=author_alert-jamanetwork&amp;utm_content=author-author_engagement&amp;utm_term=1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D15F-5870-4D3E-8E45-134E2B281634}"/>
              </a:ext>
            </a:extLst>
          </p:cNvPr>
          <p:cNvSpPr>
            <a:spLocks noGrp="1"/>
          </p:cNvSpPr>
          <p:nvPr>
            <p:ph type="ctrTitle"/>
          </p:nvPr>
        </p:nvSpPr>
        <p:spPr>
          <a:xfrm>
            <a:off x="914400" y="1262743"/>
            <a:ext cx="10363200" cy="1143000"/>
          </a:xfrm>
        </p:spPr>
        <p:txBody>
          <a:bodyPr/>
          <a:lstStyle/>
          <a:p>
            <a:r>
              <a:rPr lang="en-US"/>
              <a:t>MBQIP Open Call for Minnesota Critical Access Hospitals (CAHs)</a:t>
            </a:r>
          </a:p>
        </p:txBody>
      </p:sp>
      <p:sp>
        <p:nvSpPr>
          <p:cNvPr id="3" name="Subtitle 2">
            <a:extLst>
              <a:ext uri="{FF2B5EF4-FFF2-40B4-BE49-F238E27FC236}">
                <a16:creationId xmlns:a16="http://schemas.microsoft.com/office/drawing/2014/main" id="{6FE06160-0A55-49B9-8D46-FF09946C997B}"/>
              </a:ext>
            </a:extLst>
          </p:cNvPr>
          <p:cNvSpPr>
            <a:spLocks noGrp="1"/>
          </p:cNvSpPr>
          <p:nvPr>
            <p:ph type="subTitle" idx="1"/>
          </p:nvPr>
        </p:nvSpPr>
        <p:spPr>
          <a:xfrm>
            <a:off x="914400" y="3429000"/>
            <a:ext cx="8534400" cy="1752600"/>
          </a:xfrm>
        </p:spPr>
        <p:txBody>
          <a:bodyPr/>
          <a:lstStyle/>
          <a:p>
            <a:r>
              <a:rPr lang="en-US"/>
              <a:t>August 14, 2024</a:t>
            </a:r>
          </a:p>
          <a:p>
            <a:r>
              <a:rPr lang="en-US"/>
              <a:t>11:00 p.m. - 12:00 p.m. </a:t>
            </a:r>
          </a:p>
          <a:p>
            <a:endParaRPr lang="en-US"/>
          </a:p>
        </p:txBody>
      </p:sp>
    </p:spTree>
    <p:extLst>
      <p:ext uri="{BB962C8B-B14F-4D97-AF65-F5344CB8AC3E}">
        <p14:creationId xmlns:p14="http://schemas.microsoft.com/office/powerpoint/2010/main" val="37918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6C6A-5262-9CAE-2450-BCB9FAA77644}"/>
              </a:ext>
            </a:extLst>
          </p:cNvPr>
          <p:cNvSpPr>
            <a:spLocks noGrp="1"/>
          </p:cNvSpPr>
          <p:nvPr>
            <p:ph type="title"/>
          </p:nvPr>
        </p:nvSpPr>
        <p:spPr>
          <a:xfrm>
            <a:off x="914400" y="609600"/>
            <a:ext cx="10827834" cy="1143000"/>
          </a:xfrm>
        </p:spPr>
        <p:txBody>
          <a:bodyPr/>
          <a:lstStyle/>
          <a:p>
            <a:r>
              <a:rPr lang="en-US" sz="4000"/>
              <a:t>HCAHPS Changes:</a:t>
            </a:r>
            <a:br>
              <a:rPr lang="en-US" sz="4000"/>
            </a:br>
            <a:r>
              <a:rPr lang="en-US" sz="4000"/>
              <a:t>Finalized in the 2025 IPPS Rule</a:t>
            </a:r>
          </a:p>
        </p:txBody>
      </p:sp>
      <p:sp>
        <p:nvSpPr>
          <p:cNvPr id="3" name="Content Placeholder 2">
            <a:extLst>
              <a:ext uri="{FF2B5EF4-FFF2-40B4-BE49-F238E27FC236}">
                <a16:creationId xmlns:a16="http://schemas.microsoft.com/office/drawing/2014/main" id="{2DA1121D-3238-8B93-B068-2AF1FE815B61}"/>
              </a:ext>
            </a:extLst>
          </p:cNvPr>
          <p:cNvSpPr>
            <a:spLocks noGrp="1"/>
          </p:cNvSpPr>
          <p:nvPr>
            <p:ph idx="1"/>
          </p:nvPr>
        </p:nvSpPr>
        <p:spPr/>
        <p:txBody>
          <a:bodyPr/>
          <a:lstStyle/>
          <a:p>
            <a:r>
              <a:rPr lang="en-US" sz="2200">
                <a:effectLst/>
                <a:ea typeface="Times New Roman" panose="02020603050405020304" pitchFamily="18" charset="0"/>
                <a:cs typeface="Aptos" panose="020B0004020202020204" pitchFamily="34" charset="0"/>
              </a:rPr>
              <a:t>CMS has </a:t>
            </a:r>
            <a:r>
              <a:rPr lang="en-US" sz="2200">
                <a:ea typeface="Times New Roman" panose="02020603050405020304" pitchFamily="18" charset="0"/>
                <a:cs typeface="Aptos" panose="020B0004020202020204" pitchFamily="34" charset="0"/>
              </a:rPr>
              <a:t>finalized </a:t>
            </a:r>
            <a:r>
              <a:rPr lang="en-US" sz="2200">
                <a:effectLst/>
                <a:ea typeface="Times New Roman" panose="02020603050405020304" pitchFamily="18" charset="0"/>
                <a:cs typeface="Aptos" panose="020B0004020202020204" pitchFamily="34" charset="0"/>
              </a:rPr>
              <a:t>changes to the HCAHPs survey and measures starting with January 1, 2025 discharges. </a:t>
            </a:r>
          </a:p>
          <a:p>
            <a:r>
              <a:rPr lang="en-US" sz="2200">
                <a:effectLst/>
                <a:ea typeface="Times New Roman" panose="02020603050405020304" pitchFamily="18" charset="0"/>
                <a:cs typeface="Aptos" panose="020B0004020202020204" pitchFamily="34" charset="0"/>
              </a:rPr>
              <a:t>Updates to the survey can be found here: </a:t>
            </a:r>
            <a:r>
              <a:rPr lang="en-US" sz="2200" u="sng">
                <a:solidFill>
                  <a:srgbClr val="467886"/>
                </a:solidFill>
                <a:effectLst/>
                <a:ea typeface="Times New Roman" panose="02020603050405020304" pitchFamily="18" charset="0"/>
                <a:cs typeface="Aptos" panose="020B0004020202020204" pitchFamily="34" charset="0"/>
                <a:hlinkClick r:id="rId3"/>
              </a:rPr>
              <a:t>Updated HCAHPS Survey (hcahpsonline.org)</a:t>
            </a:r>
            <a:r>
              <a:rPr lang="en-US" sz="2200">
                <a:effectLst/>
                <a:ea typeface="Times New Roman" panose="02020603050405020304" pitchFamily="18" charset="0"/>
                <a:cs typeface="Aptos" panose="020B0004020202020204" pitchFamily="34" charset="0"/>
              </a:rPr>
              <a:t>.  </a:t>
            </a:r>
          </a:p>
          <a:p>
            <a:r>
              <a:rPr lang="en-US" sz="2200">
                <a:ea typeface="Times New Roman" panose="02020603050405020304" pitchFamily="18" charset="0"/>
                <a:cs typeface="Aptos" panose="020B0004020202020204" pitchFamily="34" charset="0"/>
              </a:rPr>
              <a:t>Has been referred to as HCAHPS 2.0</a:t>
            </a:r>
          </a:p>
          <a:p>
            <a:endParaRPr lang="en-US" sz="2200">
              <a:effectLst/>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336194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2C1F8-0FDE-FFC0-C07D-96FA9D29645A}"/>
              </a:ext>
            </a:extLst>
          </p:cNvPr>
          <p:cNvSpPr>
            <a:spLocks noGrp="1"/>
          </p:cNvSpPr>
          <p:nvPr>
            <p:ph type="title"/>
          </p:nvPr>
        </p:nvSpPr>
        <p:spPr>
          <a:xfrm>
            <a:off x="699248" y="360502"/>
            <a:ext cx="10363200" cy="1143000"/>
          </a:xfrm>
        </p:spPr>
        <p:txBody>
          <a:bodyPr/>
          <a:lstStyle/>
          <a:p>
            <a:r>
              <a:rPr lang="en-US" sz="4000"/>
              <a:t>HCAHPS Changes Cont’d…</a:t>
            </a:r>
          </a:p>
        </p:txBody>
      </p:sp>
      <p:sp>
        <p:nvSpPr>
          <p:cNvPr id="3" name="Content Placeholder 2">
            <a:extLst>
              <a:ext uri="{FF2B5EF4-FFF2-40B4-BE49-F238E27FC236}">
                <a16:creationId xmlns:a16="http://schemas.microsoft.com/office/drawing/2014/main" id="{10162EF2-560E-3C51-5B1E-AF63193EB51E}"/>
              </a:ext>
            </a:extLst>
          </p:cNvPr>
          <p:cNvSpPr>
            <a:spLocks noGrp="1"/>
          </p:cNvSpPr>
          <p:nvPr>
            <p:ph idx="1"/>
          </p:nvPr>
        </p:nvSpPr>
        <p:spPr>
          <a:xfrm>
            <a:off x="914400" y="1503502"/>
            <a:ext cx="10363200" cy="4114800"/>
          </a:xfrm>
        </p:spPr>
        <p:txBody>
          <a:bodyPr/>
          <a:lstStyle/>
          <a:p>
            <a:pPr marL="0" indent="0">
              <a:buNone/>
            </a:pPr>
            <a:r>
              <a:rPr lang="en-US" sz="2400" b="1"/>
              <a:t>Updates to survey questions and measures:</a:t>
            </a:r>
          </a:p>
          <a:p>
            <a:r>
              <a:rPr lang="en-US" sz="2400"/>
              <a:t>Adding, removing, and changing multiple questions</a:t>
            </a:r>
          </a:p>
          <a:p>
            <a:r>
              <a:rPr lang="en-US" sz="2400"/>
              <a:t>Revised survey will have 32 questions (currently 29)</a:t>
            </a:r>
          </a:p>
          <a:p>
            <a:r>
              <a:rPr lang="en-US" sz="2400"/>
              <a:t>Updates the ‘about you’ questions</a:t>
            </a:r>
          </a:p>
          <a:p>
            <a:r>
              <a:rPr lang="en-US" sz="2400"/>
              <a:t>Sub-Measures: (Currently 10, will be 11)</a:t>
            </a:r>
          </a:p>
          <a:p>
            <a:pPr lvl="1"/>
            <a:r>
              <a:rPr lang="en-US" sz="2000"/>
              <a:t>Removes existing Care Transitions sub-measure </a:t>
            </a:r>
          </a:p>
          <a:p>
            <a:r>
              <a:rPr lang="en-US" sz="2400"/>
              <a:t>Adds two new measures:</a:t>
            </a:r>
          </a:p>
          <a:p>
            <a:pPr lvl="1"/>
            <a:r>
              <a:rPr lang="en-US" sz="2000"/>
              <a:t>Care Coordination</a:t>
            </a:r>
          </a:p>
          <a:p>
            <a:pPr lvl="1"/>
            <a:r>
              <a:rPr lang="en-US" sz="2000"/>
              <a:t>Information about Symptoms</a:t>
            </a:r>
          </a:p>
          <a:p>
            <a:r>
              <a:rPr lang="en-US" sz="2400"/>
              <a:t>Modifies existing Restfulness of Hospital Environment sub-measure</a:t>
            </a:r>
          </a:p>
          <a:p>
            <a:pPr marL="457200" lvl="1" indent="0">
              <a:buNone/>
            </a:pPr>
            <a:endParaRPr lang="en-US" sz="2000"/>
          </a:p>
        </p:txBody>
      </p:sp>
      <p:sp>
        <p:nvSpPr>
          <p:cNvPr id="6" name="TextBox 5">
            <a:extLst>
              <a:ext uri="{FF2B5EF4-FFF2-40B4-BE49-F238E27FC236}">
                <a16:creationId xmlns:a16="http://schemas.microsoft.com/office/drawing/2014/main" id="{9E7344CE-C065-6FD9-3E6B-B2D3257AB748}"/>
              </a:ext>
            </a:extLst>
          </p:cNvPr>
          <p:cNvSpPr txBox="1"/>
          <p:nvPr/>
        </p:nvSpPr>
        <p:spPr>
          <a:xfrm>
            <a:off x="7994993" y="5881718"/>
            <a:ext cx="3806146" cy="369332"/>
          </a:xfrm>
          <a:prstGeom prst="rect">
            <a:avLst/>
          </a:prstGeom>
          <a:noFill/>
        </p:spPr>
        <p:txBody>
          <a:bodyPr wrap="square" rtlCol="0">
            <a:spAutoFit/>
          </a:bodyPr>
          <a:lstStyle/>
          <a:p>
            <a:r>
              <a:rPr lang="en-US" sz="1800">
                <a:solidFill>
                  <a:schemeClr val="bg1"/>
                </a:solidFill>
                <a:latin typeface="+mj-lt"/>
              </a:rPr>
              <a:t>Details:</a:t>
            </a:r>
            <a:r>
              <a:rPr lang="en-US" sz="1800">
                <a:latin typeface="+mj-lt"/>
              </a:rPr>
              <a:t> </a:t>
            </a:r>
            <a:r>
              <a:rPr lang="en-US" sz="1800">
                <a:latin typeface="+mj-lt"/>
                <a:hlinkClick r:id="rId3"/>
              </a:rPr>
              <a:t>Updated HCAHPS Survey</a:t>
            </a:r>
            <a:endParaRPr lang="en-US" sz="1800">
              <a:latin typeface="+mj-lt"/>
            </a:endParaRPr>
          </a:p>
        </p:txBody>
      </p:sp>
    </p:spTree>
    <p:extLst>
      <p:ext uri="{BB962C8B-B14F-4D97-AF65-F5344CB8AC3E}">
        <p14:creationId xmlns:p14="http://schemas.microsoft.com/office/powerpoint/2010/main" val="2373319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16D2C-85FD-5D2A-94E5-12A1246EB315}"/>
              </a:ext>
            </a:extLst>
          </p:cNvPr>
          <p:cNvSpPr>
            <a:spLocks noGrp="1"/>
          </p:cNvSpPr>
          <p:nvPr>
            <p:ph type="title"/>
          </p:nvPr>
        </p:nvSpPr>
        <p:spPr>
          <a:xfrm>
            <a:off x="914400" y="308517"/>
            <a:ext cx="10363200" cy="1143000"/>
          </a:xfrm>
        </p:spPr>
        <p:txBody>
          <a:bodyPr/>
          <a:lstStyle/>
          <a:p>
            <a:r>
              <a:rPr lang="en-US" sz="4000"/>
              <a:t>Survey Questions That Will be Removed </a:t>
            </a:r>
          </a:p>
        </p:txBody>
      </p:sp>
      <p:sp>
        <p:nvSpPr>
          <p:cNvPr id="3" name="Content Placeholder 2">
            <a:extLst>
              <a:ext uri="{FF2B5EF4-FFF2-40B4-BE49-F238E27FC236}">
                <a16:creationId xmlns:a16="http://schemas.microsoft.com/office/drawing/2014/main" id="{F8168808-F2E0-B2B7-0DD7-4BA21AAC8A96}"/>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51999DA4-63F8-89CA-78D4-E9CC507EEC4B}"/>
              </a:ext>
            </a:extLst>
          </p:cNvPr>
          <p:cNvGraphicFramePr>
            <a:graphicFrameLocks noGrp="1"/>
          </p:cNvGraphicFramePr>
          <p:nvPr>
            <p:extLst>
              <p:ext uri="{D42A27DB-BD31-4B8C-83A1-F6EECF244321}">
                <p14:modId xmlns:p14="http://schemas.microsoft.com/office/powerpoint/2010/main" val="3997992505"/>
              </p:ext>
            </p:extLst>
          </p:nvPr>
        </p:nvGraphicFramePr>
        <p:xfrm>
          <a:off x="914400" y="1333502"/>
          <a:ext cx="10363200" cy="3523127"/>
        </p:xfrm>
        <a:graphic>
          <a:graphicData uri="http://schemas.openxmlformats.org/drawingml/2006/table">
            <a:tbl>
              <a:tblPr firstRow="1" bandRow="1">
                <a:tableStyleId>{5C22544A-7EE6-4342-B048-85BDC9FD1C3A}</a:tableStyleId>
              </a:tblPr>
              <a:tblGrid>
                <a:gridCol w="6996301">
                  <a:extLst>
                    <a:ext uri="{9D8B030D-6E8A-4147-A177-3AD203B41FA5}">
                      <a16:colId xmlns:a16="http://schemas.microsoft.com/office/drawing/2014/main" val="3558166643"/>
                    </a:ext>
                  </a:extLst>
                </a:gridCol>
                <a:gridCol w="3366899">
                  <a:extLst>
                    <a:ext uri="{9D8B030D-6E8A-4147-A177-3AD203B41FA5}">
                      <a16:colId xmlns:a16="http://schemas.microsoft.com/office/drawing/2014/main" val="2728048198"/>
                    </a:ext>
                  </a:extLst>
                </a:gridCol>
              </a:tblGrid>
              <a:tr h="365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Survey Questions That Will be Removed</a:t>
                      </a:r>
                    </a:p>
                  </a:txBody>
                  <a:tcPr anchor="ctr">
                    <a:solidFill>
                      <a:srgbClr val="252F5C"/>
                    </a:solidFill>
                  </a:tcPr>
                </a:tc>
                <a:tc>
                  <a:txBody>
                    <a:bodyPr/>
                    <a:lstStyle/>
                    <a:p>
                      <a:r>
                        <a:rPr lang="en-US"/>
                        <a:t>Current Sub-measure</a:t>
                      </a:r>
                    </a:p>
                  </a:txBody>
                  <a:tcPr anchor="ctr">
                    <a:solidFill>
                      <a:srgbClr val="252F5C"/>
                    </a:solidFill>
                  </a:tcPr>
                </a:tc>
                <a:extLst>
                  <a:ext uri="{0D108BD9-81ED-4DB2-BD59-A6C34878D82A}">
                    <a16:rowId xmlns:a16="http://schemas.microsoft.com/office/drawing/2014/main" val="320204376"/>
                  </a:ext>
                </a:extLst>
              </a:tr>
              <a:tr h="545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During this hospital stay, after you pressed the call button, how often did you get help as soon as you wanted it?</a:t>
                      </a:r>
                    </a:p>
                  </a:txBody>
                  <a:tcPr/>
                </a:tc>
                <a:tc>
                  <a:txBody>
                    <a:bodyPr/>
                    <a:lstStyle/>
                    <a:p>
                      <a:r>
                        <a:rPr lang="en-US" sz="1600">
                          <a:solidFill>
                            <a:schemeClr val="bg1"/>
                          </a:solidFill>
                        </a:rPr>
                        <a:t>Responsiveness of Hospital Staff (revised)</a:t>
                      </a:r>
                    </a:p>
                  </a:txBody>
                  <a:tcPr/>
                </a:tc>
                <a:extLst>
                  <a:ext uri="{0D108BD9-81ED-4DB2-BD59-A6C34878D82A}">
                    <a16:rowId xmlns:a16="http://schemas.microsoft.com/office/drawing/2014/main" val="2638233370"/>
                  </a:ext>
                </a:extLst>
              </a:tr>
              <a:tr h="774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During this hospital stay, staff took my preferences and those of my family or caregiver into account in deciding what my health care needs would be when I left.</a:t>
                      </a:r>
                    </a:p>
                  </a:txBody>
                  <a:tcPr/>
                </a:tc>
                <a:tc>
                  <a:txBody>
                    <a:bodyPr/>
                    <a:lstStyle/>
                    <a:p>
                      <a:r>
                        <a:rPr lang="en-US" sz="1600">
                          <a:solidFill>
                            <a:schemeClr val="bg1"/>
                          </a:solidFill>
                        </a:rPr>
                        <a:t>Care Transitions (removed)</a:t>
                      </a:r>
                    </a:p>
                  </a:txBody>
                  <a:tcPr/>
                </a:tc>
                <a:extLst>
                  <a:ext uri="{0D108BD9-81ED-4DB2-BD59-A6C34878D82A}">
                    <a16:rowId xmlns:a16="http://schemas.microsoft.com/office/drawing/2014/main" val="3173504640"/>
                  </a:ext>
                </a:extLst>
              </a:tr>
              <a:tr h="545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When I left the hospital, I had a good understanding of the things I was responsible for in managing my health.</a:t>
                      </a:r>
                    </a:p>
                  </a:txBody>
                  <a:tcPr/>
                </a:tc>
                <a:tc>
                  <a:txBody>
                    <a:bodyPr/>
                    <a:lstStyle/>
                    <a:p>
                      <a:r>
                        <a:rPr lang="en-US" sz="1600">
                          <a:solidFill>
                            <a:schemeClr val="bg1"/>
                          </a:solidFill>
                        </a:rPr>
                        <a:t>Care Transitions (removed)</a:t>
                      </a:r>
                    </a:p>
                  </a:txBody>
                  <a:tcPr/>
                </a:tc>
                <a:extLst>
                  <a:ext uri="{0D108BD9-81ED-4DB2-BD59-A6C34878D82A}">
                    <a16:rowId xmlns:a16="http://schemas.microsoft.com/office/drawing/2014/main" val="3979760510"/>
                  </a:ext>
                </a:extLst>
              </a:tr>
              <a:tr h="545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When I left the hospital, I clearly understood the purpose for taking each of my medications.</a:t>
                      </a:r>
                    </a:p>
                  </a:txBody>
                  <a:tcPr/>
                </a:tc>
                <a:tc>
                  <a:txBody>
                    <a:bodyPr/>
                    <a:lstStyle/>
                    <a:p>
                      <a:r>
                        <a:rPr lang="en-US" sz="1600">
                          <a:solidFill>
                            <a:schemeClr val="bg1"/>
                          </a:solidFill>
                        </a:rPr>
                        <a:t>Care Transitions (removed)</a:t>
                      </a:r>
                    </a:p>
                  </a:txBody>
                  <a:tcPr/>
                </a:tc>
                <a:extLst>
                  <a:ext uri="{0D108BD9-81ED-4DB2-BD59-A6C34878D82A}">
                    <a16:rowId xmlns:a16="http://schemas.microsoft.com/office/drawing/2014/main" val="3636102789"/>
                  </a:ext>
                </a:extLst>
              </a:tr>
              <a:tr h="5970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During this hospital stay, were you admitted to this hospital through the Emergency Room? </a:t>
                      </a:r>
                    </a:p>
                  </a:txBody>
                  <a:tcPr/>
                </a:tc>
                <a:tc>
                  <a:txBody>
                    <a:bodyPr/>
                    <a:lstStyle/>
                    <a:p>
                      <a:r>
                        <a:rPr lang="en-US" sz="1600">
                          <a:solidFill>
                            <a:schemeClr val="bg1"/>
                          </a:solidFill>
                        </a:rPr>
                        <a:t>n/a - Descriptive</a:t>
                      </a:r>
                    </a:p>
                  </a:txBody>
                  <a:tcPr/>
                </a:tc>
                <a:extLst>
                  <a:ext uri="{0D108BD9-81ED-4DB2-BD59-A6C34878D82A}">
                    <a16:rowId xmlns:a16="http://schemas.microsoft.com/office/drawing/2014/main" val="329339250"/>
                  </a:ext>
                </a:extLst>
              </a:tr>
            </a:tbl>
          </a:graphicData>
        </a:graphic>
      </p:graphicFrame>
    </p:spTree>
    <p:extLst>
      <p:ext uri="{BB962C8B-B14F-4D97-AF65-F5344CB8AC3E}">
        <p14:creationId xmlns:p14="http://schemas.microsoft.com/office/powerpoint/2010/main" val="3826145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16D2C-85FD-5D2A-94E5-12A1246EB315}"/>
              </a:ext>
            </a:extLst>
          </p:cNvPr>
          <p:cNvSpPr>
            <a:spLocks noGrp="1"/>
          </p:cNvSpPr>
          <p:nvPr>
            <p:ph type="title"/>
          </p:nvPr>
        </p:nvSpPr>
        <p:spPr>
          <a:xfrm>
            <a:off x="914400" y="190500"/>
            <a:ext cx="10363200" cy="1143000"/>
          </a:xfrm>
        </p:spPr>
        <p:txBody>
          <a:bodyPr/>
          <a:lstStyle/>
          <a:p>
            <a:r>
              <a:rPr lang="en-US" sz="4000"/>
              <a:t>Survey Questions That Will be Added</a:t>
            </a:r>
          </a:p>
        </p:txBody>
      </p:sp>
      <p:sp>
        <p:nvSpPr>
          <p:cNvPr id="3" name="Content Placeholder 2">
            <a:extLst>
              <a:ext uri="{FF2B5EF4-FFF2-40B4-BE49-F238E27FC236}">
                <a16:creationId xmlns:a16="http://schemas.microsoft.com/office/drawing/2014/main" id="{EA541784-D42D-669E-1B2C-908089BAB1DD}"/>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51999DA4-63F8-89CA-78D4-E9CC507EEC4B}"/>
              </a:ext>
            </a:extLst>
          </p:cNvPr>
          <p:cNvGraphicFramePr>
            <a:graphicFrameLocks noGrp="1"/>
          </p:cNvGraphicFramePr>
          <p:nvPr>
            <p:extLst>
              <p:ext uri="{D42A27DB-BD31-4B8C-83A1-F6EECF244321}">
                <p14:modId xmlns:p14="http://schemas.microsoft.com/office/powerpoint/2010/main" val="3674666830"/>
              </p:ext>
            </p:extLst>
          </p:nvPr>
        </p:nvGraphicFramePr>
        <p:xfrm>
          <a:off x="914400" y="1181100"/>
          <a:ext cx="10363199" cy="5034280"/>
        </p:xfrm>
        <a:graphic>
          <a:graphicData uri="http://schemas.openxmlformats.org/drawingml/2006/table">
            <a:tbl>
              <a:tblPr firstRow="1" bandRow="1">
                <a:tableStyleId>{5C22544A-7EE6-4342-B048-85BDC9FD1C3A}</a:tableStyleId>
              </a:tblPr>
              <a:tblGrid>
                <a:gridCol w="7611781">
                  <a:extLst>
                    <a:ext uri="{9D8B030D-6E8A-4147-A177-3AD203B41FA5}">
                      <a16:colId xmlns:a16="http://schemas.microsoft.com/office/drawing/2014/main" val="3558166643"/>
                    </a:ext>
                  </a:extLst>
                </a:gridCol>
                <a:gridCol w="2751418">
                  <a:extLst>
                    <a:ext uri="{9D8B030D-6E8A-4147-A177-3AD203B41FA5}">
                      <a16:colId xmlns:a16="http://schemas.microsoft.com/office/drawing/2014/main" val="2728048198"/>
                    </a:ext>
                  </a:extLst>
                </a:gridCol>
              </a:tblGrid>
              <a:tr h="1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Survey Questions That Will be Added</a:t>
                      </a:r>
                    </a:p>
                  </a:txBody>
                  <a:tcPr>
                    <a:solidFill>
                      <a:srgbClr val="252F5C"/>
                    </a:solidFill>
                  </a:tcPr>
                </a:tc>
                <a:tc>
                  <a:txBody>
                    <a:bodyPr/>
                    <a:lstStyle/>
                    <a:p>
                      <a:r>
                        <a:rPr lang="en-US"/>
                        <a:t>Updated Sub-measures</a:t>
                      </a:r>
                    </a:p>
                  </a:txBody>
                  <a:tcPr>
                    <a:solidFill>
                      <a:srgbClr val="252F5C"/>
                    </a:solidFill>
                  </a:tcPr>
                </a:tc>
                <a:extLst>
                  <a:ext uri="{0D108BD9-81ED-4DB2-BD59-A6C34878D82A}">
                    <a16:rowId xmlns:a16="http://schemas.microsoft.com/office/drawing/2014/main" val="3202043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During this hospital stay, how often were you able to get the rest you needed?</a:t>
                      </a:r>
                    </a:p>
                  </a:txBody>
                  <a:tcPr/>
                </a:tc>
                <a:tc>
                  <a:txBody>
                    <a:bodyPr/>
                    <a:lstStyle/>
                    <a:p>
                      <a:r>
                        <a:rPr lang="en-US" sz="1600">
                          <a:solidFill>
                            <a:schemeClr val="bg1"/>
                          </a:solidFill>
                        </a:rPr>
                        <a:t>Restfulness of Hospital Environment (revised)</a:t>
                      </a:r>
                    </a:p>
                  </a:txBody>
                  <a:tcPr/>
                </a:tc>
                <a:extLst>
                  <a:ext uri="{0D108BD9-81ED-4DB2-BD59-A6C34878D82A}">
                    <a16:rowId xmlns:a16="http://schemas.microsoft.com/office/drawing/2014/main" val="26382333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During this hospital stay, did doctors, nurses and other hospital staff help you to rest and recover?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Restfulness of Hospital Environment (revised)</a:t>
                      </a:r>
                    </a:p>
                  </a:txBody>
                  <a:tcPr/>
                </a:tc>
                <a:extLst>
                  <a:ext uri="{0D108BD9-81ED-4DB2-BD59-A6C34878D82A}">
                    <a16:rowId xmlns:a16="http://schemas.microsoft.com/office/drawing/2014/main" val="31735046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During this hospital stay, when you asked for help right away, how often did you get help as soon as you needed?</a:t>
                      </a:r>
                    </a:p>
                  </a:txBody>
                  <a:tcPr/>
                </a:tc>
                <a:tc>
                  <a:txBody>
                    <a:bodyPr/>
                    <a:lstStyle/>
                    <a:p>
                      <a:r>
                        <a:rPr lang="en-US" sz="1600">
                          <a:solidFill>
                            <a:schemeClr val="bg1"/>
                          </a:solidFill>
                        </a:rPr>
                        <a:t>Responsiveness of Hospital Staff (revised)</a:t>
                      </a:r>
                    </a:p>
                  </a:txBody>
                  <a:tcPr/>
                </a:tc>
                <a:extLst>
                  <a:ext uri="{0D108BD9-81ED-4DB2-BD59-A6C34878D82A}">
                    <a16:rowId xmlns:a16="http://schemas.microsoft.com/office/drawing/2014/main" val="4812058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During this hospital stay, how often were doctors, nurses and other hospital staff informed and up-to-date about your care?</a:t>
                      </a:r>
                    </a:p>
                  </a:txBody>
                  <a:tcPr/>
                </a:tc>
                <a:tc>
                  <a:txBody>
                    <a:bodyPr/>
                    <a:lstStyle/>
                    <a:p>
                      <a:r>
                        <a:rPr lang="en-US" sz="1600">
                          <a:solidFill>
                            <a:schemeClr val="bg1"/>
                          </a:solidFill>
                        </a:rPr>
                        <a:t>Care Coordination (new)</a:t>
                      </a:r>
                    </a:p>
                  </a:txBody>
                  <a:tcPr/>
                </a:tc>
                <a:extLst>
                  <a:ext uri="{0D108BD9-81ED-4DB2-BD59-A6C34878D82A}">
                    <a16:rowId xmlns:a16="http://schemas.microsoft.com/office/drawing/2014/main" val="28521923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During this hospital stay, how often did doctors, nurses and other hospital staff work well together to care for you?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Care Coordination (new)</a:t>
                      </a:r>
                    </a:p>
                  </a:txBody>
                  <a:tcPr/>
                </a:tc>
                <a:extLst>
                  <a:ext uri="{0D108BD9-81ED-4DB2-BD59-A6C34878D82A}">
                    <a16:rowId xmlns:a16="http://schemas.microsoft.com/office/drawing/2014/main" val="32333183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Did doctors, nurses or other hospital staff work with you and your family or caregiver in making plans for your care after you left the hospital?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Care Coordination (new)</a:t>
                      </a:r>
                    </a:p>
                  </a:txBody>
                  <a:tcPr/>
                </a:tc>
                <a:extLst>
                  <a:ext uri="{0D108BD9-81ED-4DB2-BD59-A6C34878D82A}">
                    <a16:rowId xmlns:a16="http://schemas.microsoft.com/office/drawing/2014/main" val="11970897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Did doctors, nurses or other hospital staff give your family or caregiver enough information about what symptoms or health problems to watch for after you left the hospital?</a:t>
                      </a:r>
                    </a:p>
                  </a:txBody>
                  <a:tcPr/>
                </a:tc>
                <a:tc>
                  <a:txBody>
                    <a:bodyPr/>
                    <a:lstStyle/>
                    <a:p>
                      <a:r>
                        <a:rPr lang="en-US" sz="1600">
                          <a:solidFill>
                            <a:schemeClr val="bg1"/>
                          </a:solidFill>
                        </a:rPr>
                        <a:t>Information about Symptoms (new)</a:t>
                      </a:r>
                    </a:p>
                  </a:txBody>
                  <a:tcPr/>
                </a:tc>
                <a:extLst>
                  <a:ext uri="{0D108BD9-81ED-4DB2-BD59-A6C34878D82A}">
                    <a16:rowId xmlns:a16="http://schemas.microsoft.com/office/drawing/2014/main" val="36361027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rPr>
                        <a:t>Was this hospital stay planned in advance?</a:t>
                      </a:r>
                    </a:p>
                  </a:txBody>
                  <a:tcPr/>
                </a:tc>
                <a:tc>
                  <a:txBody>
                    <a:bodyPr/>
                    <a:lstStyle/>
                    <a:p>
                      <a:r>
                        <a:rPr lang="en-US" sz="1600">
                          <a:solidFill>
                            <a:schemeClr val="bg1"/>
                          </a:solidFill>
                        </a:rPr>
                        <a:t>N/A - Descriptive</a:t>
                      </a:r>
                    </a:p>
                  </a:txBody>
                  <a:tcPr/>
                </a:tc>
                <a:extLst>
                  <a:ext uri="{0D108BD9-81ED-4DB2-BD59-A6C34878D82A}">
                    <a16:rowId xmlns:a16="http://schemas.microsoft.com/office/drawing/2014/main" val="960982624"/>
                  </a:ext>
                </a:extLst>
              </a:tr>
            </a:tbl>
          </a:graphicData>
        </a:graphic>
      </p:graphicFrame>
    </p:spTree>
    <p:extLst>
      <p:ext uri="{BB962C8B-B14F-4D97-AF65-F5344CB8AC3E}">
        <p14:creationId xmlns:p14="http://schemas.microsoft.com/office/powerpoint/2010/main" val="1437159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07791-32A3-732E-88E5-54ADAE5E4F3B}"/>
              </a:ext>
            </a:extLst>
          </p:cNvPr>
          <p:cNvSpPr>
            <a:spLocks noGrp="1"/>
          </p:cNvSpPr>
          <p:nvPr>
            <p:ph type="title"/>
          </p:nvPr>
        </p:nvSpPr>
        <p:spPr>
          <a:xfrm>
            <a:off x="753035" y="211567"/>
            <a:ext cx="10363200" cy="1143000"/>
          </a:xfrm>
        </p:spPr>
        <p:txBody>
          <a:bodyPr/>
          <a:lstStyle/>
          <a:p>
            <a:r>
              <a:rPr lang="en-US"/>
              <a:t>HCAHPS Changes – Care Compare</a:t>
            </a:r>
          </a:p>
        </p:txBody>
      </p:sp>
      <p:sp>
        <p:nvSpPr>
          <p:cNvPr id="3" name="Content Placeholder 2">
            <a:extLst>
              <a:ext uri="{FF2B5EF4-FFF2-40B4-BE49-F238E27FC236}">
                <a16:creationId xmlns:a16="http://schemas.microsoft.com/office/drawing/2014/main" id="{F528AF50-4DD1-3568-92F3-4F0FA0FB7311}"/>
              </a:ext>
            </a:extLst>
          </p:cNvPr>
          <p:cNvSpPr>
            <a:spLocks noGrp="1"/>
          </p:cNvSpPr>
          <p:nvPr>
            <p:ph idx="1"/>
          </p:nvPr>
        </p:nvSpPr>
        <p:spPr>
          <a:xfrm>
            <a:off x="753035" y="1258747"/>
            <a:ext cx="10363200" cy="4114800"/>
          </a:xfrm>
        </p:spPr>
        <p:txBody>
          <a:bodyPr/>
          <a:lstStyle/>
          <a:p>
            <a:pPr marL="0" indent="0">
              <a:buNone/>
            </a:pPr>
            <a:r>
              <a:rPr lang="en-US" sz="3600"/>
              <a:t>Public Reporting:</a:t>
            </a:r>
          </a:p>
          <a:p>
            <a:r>
              <a:rPr lang="en-US" sz="3200"/>
              <a:t>During transition period, only the unchanged sub-measures will be publicly reported.</a:t>
            </a:r>
          </a:p>
          <a:p>
            <a:r>
              <a:rPr lang="en-US" sz="3200"/>
              <a:t>Proposed - Starting with CY 2025 data, all sub-measures based on the revised survey will be publicly reported</a:t>
            </a:r>
          </a:p>
          <a:p>
            <a:pPr lvl="1"/>
            <a:r>
              <a:rPr lang="en-US"/>
              <a:t>Updated HCAHPS sub-measures anticipated to be released during the October 2026 Care Compare Refresh</a:t>
            </a:r>
          </a:p>
          <a:p>
            <a:endParaRPr lang="en-US"/>
          </a:p>
        </p:txBody>
      </p:sp>
    </p:spTree>
    <p:extLst>
      <p:ext uri="{BB962C8B-B14F-4D97-AF65-F5344CB8AC3E}">
        <p14:creationId xmlns:p14="http://schemas.microsoft.com/office/powerpoint/2010/main" val="3337024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FAD24-71BE-8445-9E35-00969C9BD7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36251B-3263-DDEB-D6CA-096AD762B640}"/>
              </a:ext>
            </a:extLst>
          </p:cNvPr>
          <p:cNvSpPr>
            <a:spLocks noGrp="1"/>
          </p:cNvSpPr>
          <p:nvPr>
            <p:ph type="title"/>
          </p:nvPr>
        </p:nvSpPr>
        <p:spPr/>
        <p:txBody>
          <a:bodyPr/>
          <a:lstStyle/>
          <a:p>
            <a:r>
              <a:rPr lang="en-US"/>
              <a:t>SDOH LAN Overview and Participants Efforts Sharing</a:t>
            </a:r>
          </a:p>
        </p:txBody>
      </p:sp>
    </p:spTree>
    <p:extLst>
      <p:ext uri="{BB962C8B-B14F-4D97-AF65-F5344CB8AC3E}">
        <p14:creationId xmlns:p14="http://schemas.microsoft.com/office/powerpoint/2010/main" val="3996089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E55F-9FDE-D621-F5CC-39083C3DAA61}"/>
              </a:ext>
            </a:extLst>
          </p:cNvPr>
          <p:cNvSpPr>
            <a:spLocks noGrp="1"/>
          </p:cNvSpPr>
          <p:nvPr>
            <p:ph type="title"/>
          </p:nvPr>
        </p:nvSpPr>
        <p:spPr/>
        <p:txBody>
          <a:bodyPr/>
          <a:lstStyle/>
          <a:p>
            <a:r>
              <a:rPr lang="en-US"/>
              <a:t>SDOH/HRSN LAN Goal</a:t>
            </a:r>
          </a:p>
        </p:txBody>
      </p:sp>
      <p:sp>
        <p:nvSpPr>
          <p:cNvPr id="3" name="Content Placeholder 2">
            <a:extLst>
              <a:ext uri="{FF2B5EF4-FFF2-40B4-BE49-F238E27FC236}">
                <a16:creationId xmlns:a16="http://schemas.microsoft.com/office/drawing/2014/main" id="{47EDA111-B6E1-9761-D6DB-F9BB5003BDE7}"/>
              </a:ext>
            </a:extLst>
          </p:cNvPr>
          <p:cNvSpPr>
            <a:spLocks noGrp="1"/>
          </p:cNvSpPr>
          <p:nvPr>
            <p:ph idx="1"/>
          </p:nvPr>
        </p:nvSpPr>
        <p:spPr>
          <a:xfrm>
            <a:off x="914400" y="1713244"/>
            <a:ext cx="10363200" cy="4114800"/>
          </a:xfrm>
        </p:spPr>
        <p:txBody>
          <a:bodyPr/>
          <a:lstStyle/>
          <a:p>
            <a:pPr marL="0" marR="0" indent="0">
              <a:spcBef>
                <a:spcPts val="0"/>
              </a:spcBef>
              <a:spcAft>
                <a:spcPts val="0"/>
              </a:spcAft>
              <a:buNone/>
            </a:pPr>
            <a:r>
              <a:rPr lang="en-US" sz="2000" b="1">
                <a:effectLst/>
                <a:ea typeface="Times New Roman" panose="02020603050405020304" pitchFamily="18" charset="0"/>
              </a:rPr>
              <a:t>Support Minnesota CAHs in implementing or advancing existing actions to screen for health-related social needs and social drivers of health. </a:t>
            </a:r>
            <a:r>
              <a:rPr lang="en-US" sz="2000">
                <a:solidFill>
                  <a:srgbClr val="0E101A"/>
                </a:solidFill>
                <a:effectLst/>
                <a:ea typeface="Times New Roman" panose="02020603050405020304" pitchFamily="18" charset="0"/>
              </a:rPr>
              <a:t>Focus areas will include:</a:t>
            </a:r>
            <a:endParaRPr lang="en-US" sz="2000">
              <a:effectLst/>
              <a:ea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kern="100">
                <a:solidFill>
                  <a:srgbClr val="0E101A"/>
                </a:solidFill>
                <a:effectLst/>
                <a:ea typeface="Calibri" panose="020F0502020204030204" pitchFamily="34" charset="0"/>
                <a:cs typeface="Calibri" panose="020F0502020204030204" pitchFamily="34" charset="0"/>
              </a:rPr>
              <a:t>Screening process and data collection for reporting and measure improvement to meet the requirements of the new </a:t>
            </a:r>
            <a:r>
              <a:rPr lang="en-US" sz="2000" u="sng" kern="100">
                <a:solidFill>
                  <a:srgbClr val="0077C8"/>
                </a:solidFill>
                <a:effectLst/>
                <a:ea typeface="Calibri" panose="020F0502020204030204" pitchFamily="34" charset="0"/>
                <a:cs typeface="Calibri" panose="020F0502020204030204" pitchFamily="34" charset="0"/>
                <a:hlinkClick r:id="rId3"/>
              </a:rPr>
              <a:t>MBQIP 2025 measures set</a:t>
            </a:r>
            <a:r>
              <a:rPr lang="en-US" sz="2000" kern="100">
                <a:solidFill>
                  <a:srgbClr val="0E101A"/>
                </a:solidFill>
                <a:effectLst/>
                <a:ea typeface="Calibri" panose="020F0502020204030204" pitchFamily="34" charset="0"/>
                <a:cs typeface="Calibri" panose="020F0502020204030204" pitchFamily="34" charset="0"/>
              </a:rPr>
              <a:t>.</a:t>
            </a:r>
            <a:endParaRPr lang="en-US" sz="2000" kern="100">
              <a:solidFill>
                <a:srgbClr val="0E101A"/>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kern="100">
                <a:solidFill>
                  <a:srgbClr val="0E101A"/>
                </a:solidFill>
                <a:effectLst/>
                <a:ea typeface="Calibri" panose="020F0502020204030204" pitchFamily="34" charset="0"/>
                <a:cs typeface="Calibri" panose="020F0502020204030204" pitchFamily="34" charset="0"/>
              </a:rPr>
              <a:t>Use of the data to identify opportunities for improvement.</a:t>
            </a:r>
            <a:endParaRPr lang="en-US" sz="2000" kern="100">
              <a:solidFill>
                <a:srgbClr val="0E101A"/>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kern="100">
                <a:solidFill>
                  <a:srgbClr val="0E101A"/>
                </a:solidFill>
                <a:effectLst/>
                <a:ea typeface="Calibri" panose="020F0502020204030204" pitchFamily="34" charset="0"/>
                <a:cs typeface="Calibri" panose="020F0502020204030204" pitchFamily="34" charset="0"/>
              </a:rPr>
              <a:t>Understanding how to form or leverage existing relationships with the social service resources in the community to address HRSN/SDOH. </a:t>
            </a:r>
            <a:endParaRPr lang="en-US" sz="2000" kern="100">
              <a:solidFill>
                <a:srgbClr val="0E101A"/>
              </a:solidFill>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SzPts val="1000"/>
              <a:buNone/>
              <a:tabLst>
                <a:tab pos="457200" algn="l"/>
              </a:tabLst>
            </a:pPr>
            <a:br>
              <a:rPr lang="en-US" sz="2000" kern="100">
                <a:effectLst/>
                <a:ea typeface="Calibri" panose="020F0502020204030204" pitchFamily="34" charset="0"/>
                <a:cs typeface="Calibri" panose="020F0502020204030204" pitchFamily="34" charset="0"/>
              </a:rPr>
            </a:br>
            <a:r>
              <a:rPr lang="en-US" sz="2000" b="1" kern="100">
                <a:effectLst/>
                <a:ea typeface="Calibri" panose="020F0502020204030204" pitchFamily="34" charset="0"/>
                <a:cs typeface="Calibri" panose="020F0502020204030204" pitchFamily="34" charset="0"/>
              </a:rPr>
              <a:t>Timeline: </a:t>
            </a:r>
            <a:r>
              <a:rPr lang="en-US" sz="2000" kern="100">
                <a:effectLst/>
                <a:ea typeface="Calibri" panose="020F0502020204030204" pitchFamily="34" charset="0"/>
                <a:cs typeface="Calibri" panose="020F0502020204030204" pitchFamily="34" charset="0"/>
              </a:rPr>
              <a:t>April – August 2024</a:t>
            </a:r>
          </a:p>
          <a:p>
            <a:pPr marL="0" marR="0" lvl="0" indent="0">
              <a:lnSpc>
                <a:spcPct val="107000"/>
              </a:lnSpc>
              <a:spcBef>
                <a:spcPts val="0"/>
              </a:spcBef>
              <a:spcAft>
                <a:spcPts val="0"/>
              </a:spcAft>
              <a:buSzPts val="1000"/>
              <a:buNone/>
              <a:tabLst>
                <a:tab pos="457200" algn="l"/>
              </a:tabLst>
            </a:pPr>
            <a:endParaRPr lang="en-US" sz="2000" kern="100">
              <a:effectLst/>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000" b="1" kern="100">
                <a:effectLst/>
                <a:ea typeface="Calibri" panose="020F0502020204030204" pitchFamily="34" charset="0"/>
                <a:cs typeface="Calibri" panose="020F0502020204030204" pitchFamily="34" charset="0"/>
              </a:rPr>
              <a:t>By the end of this LAN, CAHs will have the tools and information to support the development and implementation of an action plan to screen for and address HRSN/SDOH.</a:t>
            </a:r>
            <a:endParaRPr lang="en-US" sz="2000" b="1" kern="100">
              <a:effectLst/>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1353995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CEF1-F176-6D92-2775-4EF9F41AE376}"/>
              </a:ext>
            </a:extLst>
          </p:cNvPr>
          <p:cNvSpPr>
            <a:spLocks noGrp="1"/>
          </p:cNvSpPr>
          <p:nvPr>
            <p:ph type="title"/>
          </p:nvPr>
        </p:nvSpPr>
        <p:spPr/>
        <p:txBody>
          <a:bodyPr/>
          <a:lstStyle/>
          <a:p>
            <a:r>
              <a:rPr lang="en-US"/>
              <a:t>The LAN Content</a:t>
            </a:r>
          </a:p>
        </p:txBody>
      </p:sp>
      <p:sp>
        <p:nvSpPr>
          <p:cNvPr id="3" name="Content Placeholder 2">
            <a:extLst>
              <a:ext uri="{FF2B5EF4-FFF2-40B4-BE49-F238E27FC236}">
                <a16:creationId xmlns:a16="http://schemas.microsoft.com/office/drawing/2014/main" id="{CB96F910-D8A1-2A90-8408-43C0DEBD0456}"/>
              </a:ext>
            </a:extLst>
          </p:cNvPr>
          <p:cNvSpPr>
            <a:spLocks noGrp="1"/>
          </p:cNvSpPr>
          <p:nvPr>
            <p:ph idx="1"/>
          </p:nvPr>
        </p:nvSpPr>
        <p:spPr>
          <a:xfrm>
            <a:off x="667407" y="1752600"/>
            <a:ext cx="10857186" cy="4114800"/>
          </a:xfrm>
        </p:spPr>
        <p:txBody>
          <a:bodyPr/>
          <a:lstStyle/>
          <a:p>
            <a:r>
              <a:rPr lang="en-US" sz="2400"/>
              <a:t>Session #1: Building a CAH strategy on SDOH/HRSN and Understanding new SDOH measures in the 2025 MBQIP core measures set</a:t>
            </a:r>
          </a:p>
          <a:p>
            <a:r>
              <a:rPr lang="en-US" sz="2400"/>
              <a:t>Session #2: Developing and Implementing Screening Workflow and Data Collection</a:t>
            </a:r>
          </a:p>
          <a:p>
            <a:r>
              <a:rPr lang="en-US" sz="2400"/>
              <a:t>Session #3: Engaging Community Partners</a:t>
            </a:r>
          </a:p>
          <a:p>
            <a:r>
              <a:rPr lang="en-US" sz="2400"/>
              <a:t>Session #4: Action Plan Implementation and Progress Monitoring/Informing Community Members and Other Key Constituencies</a:t>
            </a:r>
          </a:p>
          <a:p>
            <a:r>
              <a:rPr lang="en-US" sz="2400"/>
              <a:t>August MBQIP Open Call: Sharing of efforts and lessons learned</a:t>
            </a:r>
          </a:p>
        </p:txBody>
      </p:sp>
    </p:spTree>
    <p:extLst>
      <p:ext uri="{BB962C8B-B14F-4D97-AF65-F5344CB8AC3E}">
        <p14:creationId xmlns:p14="http://schemas.microsoft.com/office/powerpoint/2010/main" val="240294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8904-9D14-07E0-958F-8FADA3D3EB15}"/>
              </a:ext>
            </a:extLst>
          </p:cNvPr>
          <p:cNvSpPr>
            <a:spLocks noGrp="1"/>
          </p:cNvSpPr>
          <p:nvPr>
            <p:ph type="title"/>
          </p:nvPr>
        </p:nvSpPr>
        <p:spPr/>
        <p:txBody>
          <a:bodyPr/>
          <a:lstStyle/>
          <a:p>
            <a:r>
              <a:rPr lang="en-US"/>
              <a:t>Participating CAHs</a:t>
            </a:r>
          </a:p>
        </p:txBody>
      </p:sp>
      <p:sp>
        <p:nvSpPr>
          <p:cNvPr id="3" name="Content Placeholder 2">
            <a:extLst>
              <a:ext uri="{FF2B5EF4-FFF2-40B4-BE49-F238E27FC236}">
                <a16:creationId xmlns:a16="http://schemas.microsoft.com/office/drawing/2014/main" id="{6C04BE87-9715-AAE6-2127-2F9B2499F1B8}"/>
              </a:ext>
            </a:extLst>
          </p:cNvPr>
          <p:cNvSpPr>
            <a:spLocks noGrp="1"/>
          </p:cNvSpPr>
          <p:nvPr>
            <p:ph idx="1"/>
          </p:nvPr>
        </p:nvSpPr>
        <p:spPr>
          <a:xfrm>
            <a:off x="914400" y="1752600"/>
            <a:ext cx="10363200" cy="4114800"/>
          </a:xfrm>
        </p:spPr>
        <p:txBody>
          <a:bodyPr/>
          <a:lstStyle/>
          <a:p>
            <a:pPr marL="0" indent="0" algn="ctr">
              <a:buNone/>
            </a:pPr>
            <a:r>
              <a:rPr lang="en-US" sz="1600" b="1" i="1">
                <a:solidFill>
                  <a:schemeClr val="bg2"/>
                </a:solidFill>
              </a:rPr>
              <a:t>Thank you to the following CAHs for their participation in this inaugural SDOH LAN.</a:t>
            </a:r>
          </a:p>
          <a:p>
            <a:pPr marL="0" indent="0">
              <a:buNone/>
            </a:pPr>
            <a:endParaRPr lang="en-US" sz="1200" b="1"/>
          </a:p>
          <a:p>
            <a:pPr marL="0" indent="0" algn="ctr">
              <a:buNone/>
            </a:pPr>
            <a:r>
              <a:rPr lang="en-US" sz="1400"/>
              <a:t>Avera Marshall Regional Medical Center</a:t>
            </a:r>
          </a:p>
          <a:p>
            <a:pPr marL="0" indent="0" algn="ctr">
              <a:buNone/>
            </a:pPr>
            <a:r>
              <a:rPr lang="en-US" sz="1400"/>
              <a:t>Bigfork Valley Hospital</a:t>
            </a:r>
          </a:p>
          <a:p>
            <a:pPr marL="0" indent="0" algn="ctr">
              <a:buNone/>
            </a:pPr>
            <a:r>
              <a:rPr lang="en-US" sz="1400"/>
              <a:t>Cass Lake IHS</a:t>
            </a:r>
          </a:p>
          <a:p>
            <a:pPr marL="0" indent="0" algn="ctr">
              <a:buNone/>
            </a:pPr>
            <a:r>
              <a:rPr lang="en-US" sz="1400"/>
              <a:t>Cook Hospital &amp; Care Center</a:t>
            </a:r>
          </a:p>
          <a:p>
            <a:pPr marL="0" indent="0" algn="ctr">
              <a:buNone/>
            </a:pPr>
            <a:r>
              <a:rPr lang="en-US" sz="1400"/>
              <a:t>Cuyuna Regional Medical Center</a:t>
            </a:r>
          </a:p>
          <a:p>
            <a:pPr marL="0" indent="0" algn="ctr">
              <a:buNone/>
            </a:pPr>
            <a:r>
              <a:rPr lang="en-US" sz="1400"/>
              <a:t>Glacial Ridge Health System</a:t>
            </a:r>
          </a:p>
          <a:p>
            <a:pPr marL="0" indent="0" algn="ctr">
              <a:buNone/>
            </a:pPr>
            <a:r>
              <a:rPr lang="en-US" sz="1400"/>
              <a:t>Johnson Memorial Health Services</a:t>
            </a:r>
          </a:p>
          <a:p>
            <a:pPr marL="0" indent="0" algn="ctr">
              <a:buNone/>
            </a:pPr>
            <a:r>
              <a:rPr lang="en-US" sz="1400" err="1"/>
              <a:t>LifeCare</a:t>
            </a:r>
            <a:r>
              <a:rPr lang="en-US" sz="1400"/>
              <a:t> Medical Center</a:t>
            </a:r>
          </a:p>
          <a:p>
            <a:pPr marL="0" indent="0" algn="ctr">
              <a:buNone/>
            </a:pPr>
            <a:r>
              <a:rPr lang="en-US" sz="1400"/>
              <a:t>Mille Lacs Health System</a:t>
            </a:r>
          </a:p>
          <a:p>
            <a:pPr marL="0" indent="0" algn="ctr">
              <a:buNone/>
            </a:pPr>
            <a:r>
              <a:rPr lang="en-US" sz="1400"/>
              <a:t>Murray County Medical Center</a:t>
            </a:r>
          </a:p>
          <a:p>
            <a:pPr marL="0" indent="0" algn="ctr">
              <a:buNone/>
            </a:pPr>
            <a:r>
              <a:rPr lang="en-US" sz="1400"/>
              <a:t>River's Edge Hospital</a:t>
            </a:r>
          </a:p>
          <a:p>
            <a:pPr marL="0" indent="0" algn="ctr">
              <a:buNone/>
            </a:pPr>
            <a:r>
              <a:rPr lang="en-US" sz="1400"/>
              <a:t>Sanford Canby Medical Center</a:t>
            </a:r>
          </a:p>
          <a:p>
            <a:pPr marL="0" indent="0" algn="ctr">
              <a:buNone/>
            </a:pPr>
            <a:r>
              <a:rPr lang="en-US" sz="1400"/>
              <a:t>Sanford </a:t>
            </a:r>
            <a:r>
              <a:rPr lang="en-US" sz="1400" err="1"/>
              <a:t>Luverne</a:t>
            </a:r>
            <a:r>
              <a:rPr lang="en-US" sz="1400"/>
              <a:t> Medical Center</a:t>
            </a:r>
          </a:p>
          <a:p>
            <a:pPr marL="0" indent="0" algn="ctr">
              <a:buNone/>
            </a:pPr>
            <a:r>
              <a:rPr lang="en-US" sz="1400"/>
              <a:t>Sleepy Eye Medical Center</a:t>
            </a:r>
          </a:p>
          <a:p>
            <a:pPr marL="0" indent="0" algn="ctr">
              <a:buNone/>
            </a:pPr>
            <a:r>
              <a:rPr lang="en-US" sz="1400"/>
              <a:t>Windom Area Health</a:t>
            </a:r>
          </a:p>
          <a:p>
            <a:endParaRPr lang="en-US"/>
          </a:p>
          <a:p>
            <a:endParaRPr lang="en-US"/>
          </a:p>
        </p:txBody>
      </p:sp>
    </p:spTree>
    <p:extLst>
      <p:ext uri="{BB962C8B-B14F-4D97-AF65-F5344CB8AC3E}">
        <p14:creationId xmlns:p14="http://schemas.microsoft.com/office/powerpoint/2010/main" val="2962719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254B55-BD27-E2CC-7A85-5ADF52057D95}"/>
              </a:ext>
            </a:extLst>
          </p:cNvPr>
          <p:cNvSpPr>
            <a:spLocks noGrp="1"/>
          </p:cNvSpPr>
          <p:nvPr>
            <p:ph/>
          </p:nvPr>
        </p:nvSpPr>
        <p:spPr/>
        <p:txBody>
          <a:bodyPr/>
          <a:lstStyle/>
          <a:p>
            <a:pPr marL="0" indent="0">
              <a:buNone/>
            </a:pPr>
            <a:endParaRPr lang="en-US" sz="3200"/>
          </a:p>
          <a:p>
            <a:pPr marL="0" indent="0">
              <a:buNone/>
            </a:pPr>
            <a:endParaRPr lang="en-US"/>
          </a:p>
          <a:p>
            <a:pPr marL="0" indent="0">
              <a:buNone/>
            </a:pPr>
            <a:r>
              <a:rPr lang="en-US" sz="3600" b="1"/>
              <a:t>Component 1: Building a CAH strategy on SDOH/HRSN and Understanding of new SDOH measures in the 2025 MBQIP core measures</a:t>
            </a:r>
          </a:p>
          <a:p>
            <a:endParaRPr lang="en-US"/>
          </a:p>
        </p:txBody>
      </p:sp>
    </p:spTree>
    <p:extLst>
      <p:ext uri="{BB962C8B-B14F-4D97-AF65-F5344CB8AC3E}">
        <p14:creationId xmlns:p14="http://schemas.microsoft.com/office/powerpoint/2010/main" val="1196809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11A25-7B88-4EA9-A51B-FCD1B4F7B62E}"/>
              </a:ext>
            </a:extLst>
          </p:cNvPr>
          <p:cNvSpPr>
            <a:spLocks noGrp="1"/>
          </p:cNvSpPr>
          <p:nvPr>
            <p:ph type="title"/>
          </p:nvPr>
        </p:nvSpPr>
        <p:spPr>
          <a:xfrm>
            <a:off x="914400" y="395326"/>
            <a:ext cx="10363200" cy="1143000"/>
          </a:xfrm>
        </p:spPr>
        <p:txBody>
          <a:bodyPr/>
          <a:lstStyle/>
          <a:p>
            <a:r>
              <a:rPr lang="en-US"/>
              <a:t>Agenda </a:t>
            </a:r>
          </a:p>
        </p:txBody>
      </p:sp>
      <p:sp>
        <p:nvSpPr>
          <p:cNvPr id="3" name="Content Placeholder 2">
            <a:extLst>
              <a:ext uri="{FF2B5EF4-FFF2-40B4-BE49-F238E27FC236}">
                <a16:creationId xmlns:a16="http://schemas.microsoft.com/office/drawing/2014/main" id="{F6E5B419-8645-4FFC-BD1B-7091A9E55F74}"/>
              </a:ext>
            </a:extLst>
          </p:cNvPr>
          <p:cNvSpPr>
            <a:spLocks noGrp="1"/>
          </p:cNvSpPr>
          <p:nvPr>
            <p:ph idx="1"/>
          </p:nvPr>
        </p:nvSpPr>
        <p:spPr>
          <a:xfrm>
            <a:off x="863193" y="1611478"/>
            <a:ext cx="10363200" cy="4485564"/>
          </a:xfrm>
        </p:spPr>
        <p:txBody>
          <a:bodyPr/>
          <a:lstStyle/>
          <a:p>
            <a:pPr>
              <a:spcBef>
                <a:spcPts val="600"/>
              </a:spcBef>
              <a:spcAft>
                <a:spcPts val="0"/>
              </a:spcAft>
            </a:pPr>
            <a:r>
              <a:rPr lang="en-US" sz="2400">
                <a:solidFill>
                  <a:srgbClr val="000000"/>
                </a:solidFill>
                <a:ea typeface="Calibri" panose="020F0502020204030204" pitchFamily="34" charset="0"/>
              </a:rPr>
              <a:t>MBQIP Reporting - Data Submission Reminders</a:t>
            </a:r>
          </a:p>
          <a:p>
            <a:pPr marL="0" indent="0">
              <a:spcBef>
                <a:spcPts val="600"/>
              </a:spcBef>
              <a:spcAft>
                <a:spcPts val="0"/>
              </a:spcAft>
              <a:buNone/>
            </a:pPr>
            <a:endParaRPr lang="en-US" sz="2400">
              <a:solidFill>
                <a:srgbClr val="000000"/>
              </a:solidFill>
              <a:ea typeface="Calibri" panose="020F0502020204030204" pitchFamily="34" charset="0"/>
            </a:endParaRPr>
          </a:p>
          <a:p>
            <a:pPr>
              <a:spcBef>
                <a:spcPts val="600"/>
              </a:spcBef>
              <a:spcAft>
                <a:spcPts val="0"/>
              </a:spcAft>
            </a:pPr>
            <a:r>
              <a:rPr lang="en-US" sz="2400">
                <a:solidFill>
                  <a:srgbClr val="000000"/>
                </a:solidFill>
                <a:ea typeface="Calibri" panose="020F0502020204030204" pitchFamily="34" charset="0"/>
              </a:rPr>
              <a:t>HCAHPS Update on Final Rule</a:t>
            </a:r>
          </a:p>
          <a:p>
            <a:pPr marL="0" indent="0">
              <a:spcBef>
                <a:spcPts val="600"/>
              </a:spcBef>
              <a:spcAft>
                <a:spcPts val="0"/>
              </a:spcAft>
              <a:buNone/>
            </a:pPr>
            <a:endParaRPr lang="en-US" sz="2400">
              <a:solidFill>
                <a:srgbClr val="000000"/>
              </a:solidFill>
              <a:ea typeface="Calibri" panose="020F0502020204030204" pitchFamily="34" charset="0"/>
            </a:endParaRPr>
          </a:p>
          <a:p>
            <a:pPr>
              <a:spcBef>
                <a:spcPts val="600"/>
              </a:spcBef>
              <a:spcAft>
                <a:spcPts val="0"/>
              </a:spcAft>
            </a:pPr>
            <a:r>
              <a:rPr lang="en-US" sz="2400">
                <a:solidFill>
                  <a:srgbClr val="000000"/>
                </a:solidFill>
                <a:ea typeface="Calibri" panose="020F0502020204030204" pitchFamily="34" charset="0"/>
              </a:rPr>
              <a:t>Social Drivers of Health Learning Action Network (LAN) Overview and Participants Efforts Sharing </a:t>
            </a:r>
            <a:endParaRPr lang="en-US" sz="2000">
              <a:solidFill>
                <a:srgbClr val="000000"/>
              </a:solidFill>
              <a:ea typeface="Calibri" panose="020F0502020204030204" pitchFamily="34" charset="0"/>
            </a:endParaRPr>
          </a:p>
          <a:p>
            <a:pPr>
              <a:lnSpc>
                <a:spcPct val="105000"/>
              </a:lnSpc>
              <a:spcBef>
                <a:spcPts val="0"/>
              </a:spcBef>
              <a:spcAft>
                <a:spcPts val="0"/>
              </a:spcAft>
            </a:pPr>
            <a:endParaRPr lang="en-US" sz="2800">
              <a:solidFill>
                <a:srgbClr val="000000"/>
              </a:solidFill>
              <a:ea typeface="Calibri" panose="020F0502020204030204" pitchFamily="34" charset="0"/>
            </a:endParaRPr>
          </a:p>
          <a:p>
            <a:pPr marL="457200" lvl="1" indent="0">
              <a:lnSpc>
                <a:spcPct val="105000"/>
              </a:lnSpc>
              <a:spcBef>
                <a:spcPts val="0"/>
              </a:spcBef>
              <a:spcAft>
                <a:spcPts val="0"/>
              </a:spcAft>
              <a:buNone/>
            </a:pPr>
            <a:endParaRPr lang="en-US" sz="2400">
              <a:solidFill>
                <a:srgbClr val="000000"/>
              </a:solidFill>
              <a:ea typeface="Calibri" panose="020F0502020204030204" pitchFamily="34" charset="0"/>
            </a:endParaRPr>
          </a:p>
          <a:p>
            <a:pPr>
              <a:lnSpc>
                <a:spcPct val="105000"/>
              </a:lnSpc>
              <a:spcBef>
                <a:spcPts val="0"/>
              </a:spcBef>
              <a:spcAft>
                <a:spcPts val="0"/>
              </a:spcAft>
            </a:pPr>
            <a:endParaRPr lang="en-US" sz="2800">
              <a:solidFill>
                <a:srgbClr val="000000"/>
              </a:solidFill>
              <a:ea typeface="Calibri" panose="020F0502020204030204" pitchFamily="34" charset="0"/>
            </a:endParaRPr>
          </a:p>
          <a:p>
            <a:pPr marL="0" indent="0">
              <a:lnSpc>
                <a:spcPct val="105000"/>
              </a:lnSpc>
              <a:spcBef>
                <a:spcPts val="0"/>
              </a:spcBef>
              <a:spcAft>
                <a:spcPts val="0"/>
              </a:spcAft>
              <a:buNone/>
            </a:pPr>
            <a:endParaRPr lang="en-US" sz="2400">
              <a:solidFill>
                <a:srgbClr val="000000"/>
              </a:solidFill>
              <a:effectLst/>
              <a:ea typeface="Calibri" panose="020F0502020204030204" pitchFamily="34" charset="0"/>
            </a:endParaRPr>
          </a:p>
          <a:p>
            <a:pPr marL="0" indent="0">
              <a:lnSpc>
                <a:spcPct val="105000"/>
              </a:lnSpc>
              <a:spcBef>
                <a:spcPts val="0"/>
              </a:spcBef>
              <a:spcAft>
                <a:spcPts val="0"/>
              </a:spcAft>
              <a:buNone/>
            </a:pPr>
            <a:endParaRPr lang="en-US" sz="2400">
              <a:solidFill>
                <a:srgbClr val="000000"/>
              </a:solidFill>
              <a:effectLst/>
              <a:ea typeface="Calibri" panose="020F0502020204030204" pitchFamily="34" charset="0"/>
            </a:endParaRPr>
          </a:p>
          <a:p>
            <a:pPr marR="0" lvl="0">
              <a:lnSpc>
                <a:spcPct val="105000"/>
              </a:lnSpc>
              <a:spcBef>
                <a:spcPts val="0"/>
              </a:spcBef>
              <a:spcAft>
                <a:spcPts val="0"/>
              </a:spcAft>
              <a:buFont typeface="Wingdings" panose="05000000000000000000" pitchFamily="2" charset="2"/>
              <a:buChar char="Ø"/>
            </a:pPr>
            <a:endParaRPr lang="en-US" sz="2400">
              <a:effectLst/>
              <a:ea typeface="Calibri" panose="020F0502020204030204" pitchFamily="34" charset="0"/>
            </a:endParaRPr>
          </a:p>
        </p:txBody>
      </p:sp>
      <p:pic>
        <p:nvPicPr>
          <p:cNvPr id="4" name="Picture 3">
            <a:extLst>
              <a:ext uri="{FF2B5EF4-FFF2-40B4-BE49-F238E27FC236}">
                <a16:creationId xmlns:a16="http://schemas.microsoft.com/office/drawing/2014/main" id="{5AF33A48-9EE2-D435-CE3B-F0BE0D05EC4F}"/>
              </a:ext>
            </a:extLst>
          </p:cNvPr>
          <p:cNvPicPr>
            <a:picLocks noChangeAspect="1"/>
          </p:cNvPicPr>
          <p:nvPr/>
        </p:nvPicPr>
        <p:blipFill>
          <a:blip r:embed="rId3"/>
          <a:stretch>
            <a:fillRect/>
          </a:stretch>
        </p:blipFill>
        <p:spPr>
          <a:xfrm>
            <a:off x="4656665" y="4520306"/>
            <a:ext cx="2878669" cy="1143001"/>
          </a:xfrm>
          <a:prstGeom prst="rect">
            <a:avLst/>
          </a:prstGeom>
        </p:spPr>
      </p:pic>
    </p:spTree>
    <p:extLst>
      <p:ext uri="{BB962C8B-B14F-4D97-AF65-F5344CB8AC3E}">
        <p14:creationId xmlns:p14="http://schemas.microsoft.com/office/powerpoint/2010/main" val="396863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9576D-8623-770A-CE66-6B31325BFB18}"/>
              </a:ext>
            </a:extLst>
          </p:cNvPr>
          <p:cNvSpPr>
            <a:spLocks noGrp="1"/>
          </p:cNvSpPr>
          <p:nvPr>
            <p:ph type="title"/>
          </p:nvPr>
        </p:nvSpPr>
        <p:spPr/>
        <p:txBody>
          <a:bodyPr/>
          <a:lstStyle/>
          <a:p>
            <a:r>
              <a:rPr lang="en-US" sz="3600"/>
              <a:t>CAH SDOH Strategy</a:t>
            </a:r>
          </a:p>
        </p:txBody>
      </p:sp>
      <p:sp>
        <p:nvSpPr>
          <p:cNvPr id="3" name="Content Placeholder 2">
            <a:extLst>
              <a:ext uri="{FF2B5EF4-FFF2-40B4-BE49-F238E27FC236}">
                <a16:creationId xmlns:a16="http://schemas.microsoft.com/office/drawing/2014/main" id="{CA6648F7-A352-D8AF-E7B9-BF8AF86E2193}"/>
              </a:ext>
            </a:extLst>
          </p:cNvPr>
          <p:cNvSpPr>
            <a:spLocks noGrp="1"/>
          </p:cNvSpPr>
          <p:nvPr>
            <p:ph idx="1"/>
          </p:nvPr>
        </p:nvSpPr>
        <p:spPr>
          <a:xfrm>
            <a:off x="914400" y="1752600"/>
            <a:ext cx="10363200" cy="4114800"/>
          </a:xfrm>
        </p:spPr>
        <p:txBody>
          <a:bodyPr/>
          <a:lstStyle/>
          <a:p>
            <a:r>
              <a:rPr lang="en-US" sz="2800"/>
              <a:t>Organize the SDOH Governance Committee to develop and advise strategy implementation</a:t>
            </a:r>
          </a:p>
          <a:p>
            <a:r>
              <a:rPr lang="en-US" sz="2800"/>
              <a:t>Consider the internal and external make-up of the committee – intent is to build the case for addressing SDOH, the buy in and provide ongoing guidance for the CAH’s strategy </a:t>
            </a:r>
          </a:p>
          <a:p>
            <a:r>
              <a:rPr lang="en-US" sz="2800"/>
              <a:t>Communicate SDOH strategy internally and externally</a:t>
            </a:r>
          </a:p>
          <a:p>
            <a:r>
              <a:rPr lang="en-US" sz="2800"/>
              <a:t>Consider infrastructure needs for reporting the data</a:t>
            </a:r>
          </a:p>
        </p:txBody>
      </p:sp>
    </p:spTree>
    <p:extLst>
      <p:ext uri="{BB962C8B-B14F-4D97-AF65-F5344CB8AC3E}">
        <p14:creationId xmlns:p14="http://schemas.microsoft.com/office/powerpoint/2010/main" val="1479387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48322-793E-9343-6947-FE11F15D9E54}"/>
              </a:ext>
            </a:extLst>
          </p:cNvPr>
          <p:cNvSpPr>
            <a:spLocks noGrp="1"/>
          </p:cNvSpPr>
          <p:nvPr>
            <p:ph type="title"/>
          </p:nvPr>
        </p:nvSpPr>
        <p:spPr/>
        <p:txBody>
          <a:bodyPr/>
          <a:lstStyle/>
          <a:p>
            <a:r>
              <a:rPr lang="en-US"/>
              <a:t>SDOH/HRSN Strategy Governance</a:t>
            </a:r>
          </a:p>
        </p:txBody>
      </p:sp>
      <p:sp>
        <p:nvSpPr>
          <p:cNvPr id="3" name="Content Placeholder 2">
            <a:extLst>
              <a:ext uri="{FF2B5EF4-FFF2-40B4-BE49-F238E27FC236}">
                <a16:creationId xmlns:a16="http://schemas.microsoft.com/office/drawing/2014/main" id="{1F5BF6D0-BFB4-3BC9-5055-A2C6AB044503}"/>
              </a:ext>
            </a:extLst>
          </p:cNvPr>
          <p:cNvSpPr>
            <a:spLocks noGrp="1"/>
          </p:cNvSpPr>
          <p:nvPr>
            <p:ph idx="1"/>
          </p:nvPr>
        </p:nvSpPr>
        <p:spPr>
          <a:xfrm>
            <a:off x="914400" y="1752600"/>
            <a:ext cx="10363200" cy="4114800"/>
          </a:xfrm>
        </p:spPr>
        <p:txBody>
          <a:bodyPr/>
          <a:lstStyle/>
          <a:p>
            <a:r>
              <a:rPr lang="en-US" sz="2000"/>
              <a:t>Who:</a:t>
            </a:r>
            <a:endParaRPr lang="en-US" sz="2000">
              <a:cs typeface="Arial"/>
            </a:endParaRPr>
          </a:p>
          <a:p>
            <a:pPr lvl="1"/>
            <a:r>
              <a:rPr lang="en-US" sz="2000"/>
              <a:t>Organizational champion </a:t>
            </a:r>
            <a:endParaRPr lang="en-US" sz="2000">
              <a:cs typeface="Arial"/>
            </a:endParaRPr>
          </a:p>
          <a:p>
            <a:pPr lvl="2"/>
            <a:r>
              <a:rPr lang="en-US" sz="2000"/>
              <a:t>Leader champion to provide advocacy for resources and buy in from staff; EHR changes; community engagement/relationships </a:t>
            </a:r>
            <a:endParaRPr lang="en-US" sz="2000">
              <a:cs typeface="Arial"/>
            </a:endParaRPr>
          </a:p>
          <a:p>
            <a:pPr lvl="1"/>
            <a:r>
              <a:rPr lang="en-US" sz="2000"/>
              <a:t>Committee (e.g., quality committee); </a:t>
            </a:r>
            <a:endParaRPr lang="en-US" sz="2000">
              <a:cs typeface="Arial"/>
            </a:endParaRPr>
          </a:p>
          <a:p>
            <a:pPr lvl="2"/>
            <a:r>
              <a:rPr lang="en-US" sz="2000"/>
              <a:t>Consider who needs to be on the committee (e.g., front line staff, IT, quality manager, a community member/patient)</a:t>
            </a:r>
            <a:endParaRPr lang="en-US" sz="2000">
              <a:cs typeface="Arial"/>
            </a:endParaRPr>
          </a:p>
          <a:p>
            <a:pPr marL="457200" lvl="1" indent="0">
              <a:buNone/>
            </a:pPr>
            <a:r>
              <a:rPr lang="en-US" sz="2000"/>
              <a:t>What does the committee do: </a:t>
            </a:r>
            <a:endParaRPr lang="en-US" sz="2000">
              <a:cs typeface="Arial"/>
            </a:endParaRPr>
          </a:p>
          <a:p>
            <a:pPr lvl="1"/>
            <a:r>
              <a:rPr lang="en-US" sz="2000"/>
              <a:t>Helps establish strategy for screening and addressing positive screens</a:t>
            </a:r>
            <a:endParaRPr lang="en-US" sz="2000">
              <a:cs typeface="Arial"/>
            </a:endParaRPr>
          </a:p>
          <a:p>
            <a:pPr lvl="1"/>
            <a:r>
              <a:rPr lang="en-US" sz="2000"/>
              <a:t>Develop action plan and timeline and monitor</a:t>
            </a:r>
            <a:endParaRPr lang="en-US" sz="2000">
              <a:cs typeface="Arial"/>
            </a:endParaRPr>
          </a:p>
          <a:p>
            <a:pPr lvl="1"/>
            <a:r>
              <a:rPr lang="en-US" sz="2000"/>
              <a:t>Data review </a:t>
            </a:r>
            <a:endParaRPr lang="en-US" sz="2000">
              <a:cs typeface="Arial"/>
            </a:endParaRPr>
          </a:p>
          <a:p>
            <a:pPr lvl="1"/>
            <a:r>
              <a:rPr lang="en-US" sz="2000"/>
              <a:t>PDSAs</a:t>
            </a:r>
            <a:endParaRPr lang="en-US" sz="2000">
              <a:cs typeface="Arial"/>
            </a:endParaRPr>
          </a:p>
        </p:txBody>
      </p:sp>
    </p:spTree>
    <p:extLst>
      <p:ext uri="{BB962C8B-B14F-4D97-AF65-F5344CB8AC3E}">
        <p14:creationId xmlns:p14="http://schemas.microsoft.com/office/powerpoint/2010/main" val="1233935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CD84-5BD5-2507-6742-CF5DEE6E0CA8}"/>
              </a:ext>
            </a:extLst>
          </p:cNvPr>
          <p:cNvSpPr>
            <a:spLocks noGrp="1"/>
          </p:cNvSpPr>
          <p:nvPr>
            <p:ph type="title"/>
          </p:nvPr>
        </p:nvSpPr>
        <p:spPr>
          <a:xfrm>
            <a:off x="914400" y="426076"/>
            <a:ext cx="10363200" cy="1143000"/>
          </a:xfrm>
        </p:spPr>
        <p:txBody>
          <a:bodyPr/>
          <a:lstStyle/>
          <a:p>
            <a:r>
              <a:rPr lang="en-US" sz="3600"/>
              <a:t>Understanding of MBQIP Measures</a:t>
            </a:r>
          </a:p>
        </p:txBody>
      </p:sp>
      <p:sp>
        <p:nvSpPr>
          <p:cNvPr id="3" name="Content Placeholder 2">
            <a:extLst>
              <a:ext uri="{FF2B5EF4-FFF2-40B4-BE49-F238E27FC236}">
                <a16:creationId xmlns:a16="http://schemas.microsoft.com/office/drawing/2014/main" id="{044FDA86-6565-58C8-DDFD-7E6F271FFC25}"/>
              </a:ext>
            </a:extLst>
          </p:cNvPr>
          <p:cNvSpPr>
            <a:spLocks noGrp="1"/>
          </p:cNvSpPr>
          <p:nvPr>
            <p:ph idx="1"/>
          </p:nvPr>
        </p:nvSpPr>
        <p:spPr>
          <a:xfrm>
            <a:off x="914400" y="1369051"/>
            <a:ext cx="10363200" cy="4114800"/>
          </a:xfrm>
        </p:spPr>
        <p:txBody>
          <a:bodyPr/>
          <a:lstStyle/>
          <a:p>
            <a:r>
              <a:rPr lang="en-US" sz="2800"/>
              <a:t>Two New MBQIP Measures:</a:t>
            </a:r>
          </a:p>
          <a:p>
            <a:pPr lvl="1"/>
            <a:r>
              <a:rPr lang="en-US"/>
              <a:t>SDOH-1: Screening for Social Drivers of Health </a:t>
            </a:r>
          </a:p>
          <a:p>
            <a:pPr lvl="1"/>
            <a:r>
              <a:rPr lang="en-US"/>
              <a:t>SDOH-2: Screen Positive Rate for Social Drivers of Health</a:t>
            </a:r>
          </a:p>
          <a:p>
            <a:r>
              <a:rPr lang="en-US" sz="2800"/>
              <a:t>Screens for 5 SDOH domains: Food insecurity, housing instability, transportation needs, utility difficulties, and interpersonal safety</a:t>
            </a:r>
          </a:p>
          <a:p>
            <a:r>
              <a:rPr lang="en-US" sz="2800"/>
              <a:t>Numerator/Denominator data reported through HQR</a:t>
            </a:r>
          </a:p>
          <a:p>
            <a:r>
              <a:rPr lang="en-US" sz="2800"/>
              <a:t>Intended for inpatient setting.</a:t>
            </a:r>
          </a:p>
          <a:p>
            <a:r>
              <a:rPr lang="en-US" sz="2800"/>
              <a:t>Reporting encouraged now; expected starting in May 2026 for CY 2025.</a:t>
            </a:r>
          </a:p>
        </p:txBody>
      </p:sp>
    </p:spTree>
    <p:extLst>
      <p:ext uri="{BB962C8B-B14F-4D97-AF65-F5344CB8AC3E}">
        <p14:creationId xmlns:p14="http://schemas.microsoft.com/office/powerpoint/2010/main" val="2330327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80D9-DBE5-7CFC-3EC6-CA261131D0BE}"/>
              </a:ext>
            </a:extLst>
          </p:cNvPr>
          <p:cNvSpPr>
            <a:spLocks noGrp="1"/>
          </p:cNvSpPr>
          <p:nvPr>
            <p:ph type="title"/>
          </p:nvPr>
        </p:nvSpPr>
        <p:spPr/>
        <p:txBody>
          <a:bodyPr/>
          <a:lstStyle/>
          <a:p>
            <a:r>
              <a:rPr lang="en-US" sz="3600"/>
              <a:t>Discussion Reflection</a:t>
            </a:r>
          </a:p>
        </p:txBody>
      </p:sp>
      <p:sp>
        <p:nvSpPr>
          <p:cNvPr id="3" name="Content Placeholder 2">
            <a:extLst>
              <a:ext uri="{FF2B5EF4-FFF2-40B4-BE49-F238E27FC236}">
                <a16:creationId xmlns:a16="http://schemas.microsoft.com/office/drawing/2014/main" id="{72D79882-6BD2-9144-C180-F6B8A97181B9}"/>
              </a:ext>
            </a:extLst>
          </p:cNvPr>
          <p:cNvSpPr>
            <a:spLocks noGrp="1"/>
          </p:cNvSpPr>
          <p:nvPr>
            <p:ph idx="1"/>
          </p:nvPr>
        </p:nvSpPr>
        <p:spPr/>
        <p:txBody>
          <a:bodyPr/>
          <a:lstStyle/>
          <a:p>
            <a:r>
              <a:rPr lang="en-US">
                <a:cs typeface="Arial"/>
              </a:rPr>
              <a:t>Where have you experienced growth in this component?</a:t>
            </a:r>
          </a:p>
          <a:p>
            <a:r>
              <a:rPr lang="en-US">
                <a:cs typeface="Arial"/>
              </a:rPr>
              <a:t>What are continued barriers and opportunities you see in moving forward?</a:t>
            </a:r>
          </a:p>
          <a:p>
            <a:r>
              <a:rPr lang="en-US">
                <a:cs typeface="Arial"/>
              </a:rPr>
              <a:t>What additional resources would be helpful?</a:t>
            </a:r>
          </a:p>
        </p:txBody>
      </p:sp>
    </p:spTree>
    <p:extLst>
      <p:ext uri="{BB962C8B-B14F-4D97-AF65-F5344CB8AC3E}">
        <p14:creationId xmlns:p14="http://schemas.microsoft.com/office/powerpoint/2010/main" val="3622959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254B55-BD27-E2CC-7A85-5ADF52057D95}"/>
              </a:ext>
            </a:extLst>
          </p:cNvPr>
          <p:cNvSpPr>
            <a:spLocks noGrp="1"/>
          </p:cNvSpPr>
          <p:nvPr>
            <p:ph/>
          </p:nvPr>
        </p:nvSpPr>
        <p:spPr>
          <a:xfrm>
            <a:off x="914400" y="1257300"/>
            <a:ext cx="10363200" cy="4838700"/>
          </a:xfrm>
        </p:spPr>
        <p:txBody>
          <a:bodyPr/>
          <a:lstStyle/>
          <a:p>
            <a:pPr marL="0" indent="0">
              <a:buNone/>
            </a:pPr>
            <a:endParaRPr lang="en-US" sz="3200"/>
          </a:p>
          <a:p>
            <a:pPr marL="0" indent="0">
              <a:buNone/>
            </a:pPr>
            <a:endParaRPr lang="en-US"/>
          </a:p>
          <a:p>
            <a:pPr marL="0" indent="0">
              <a:buNone/>
            </a:pPr>
            <a:r>
              <a:rPr lang="en-US" sz="3600" b="1"/>
              <a:t>Component 2: Developing and Implementing Screening Workflow and Data Collection</a:t>
            </a:r>
          </a:p>
          <a:p>
            <a:endParaRPr lang="en-US"/>
          </a:p>
        </p:txBody>
      </p:sp>
    </p:spTree>
    <p:extLst>
      <p:ext uri="{BB962C8B-B14F-4D97-AF65-F5344CB8AC3E}">
        <p14:creationId xmlns:p14="http://schemas.microsoft.com/office/powerpoint/2010/main" val="196470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95800-66A5-AF8F-5806-E8DE8077A249}"/>
              </a:ext>
            </a:extLst>
          </p:cNvPr>
          <p:cNvSpPr>
            <a:spLocks noGrp="1"/>
          </p:cNvSpPr>
          <p:nvPr>
            <p:ph type="title"/>
          </p:nvPr>
        </p:nvSpPr>
        <p:spPr/>
        <p:txBody>
          <a:bodyPr/>
          <a:lstStyle/>
          <a:p>
            <a:r>
              <a:rPr lang="en-US" sz="3600"/>
              <a:t>Screening Workflow and Data Collection</a:t>
            </a:r>
          </a:p>
        </p:txBody>
      </p:sp>
      <p:sp>
        <p:nvSpPr>
          <p:cNvPr id="3" name="Content Placeholder 2">
            <a:extLst>
              <a:ext uri="{FF2B5EF4-FFF2-40B4-BE49-F238E27FC236}">
                <a16:creationId xmlns:a16="http://schemas.microsoft.com/office/drawing/2014/main" id="{ECB94872-027E-D501-6B36-EDAD380A2152}"/>
              </a:ext>
            </a:extLst>
          </p:cNvPr>
          <p:cNvSpPr>
            <a:spLocks noGrp="1"/>
          </p:cNvSpPr>
          <p:nvPr>
            <p:ph idx="1"/>
          </p:nvPr>
        </p:nvSpPr>
        <p:spPr/>
        <p:txBody>
          <a:bodyPr/>
          <a:lstStyle/>
          <a:p>
            <a:r>
              <a:rPr lang="en-US" sz="2800"/>
              <a:t>Develop the screening process (tool, staff, setting)</a:t>
            </a:r>
          </a:p>
          <a:p>
            <a:r>
              <a:rPr lang="en-US" sz="2800"/>
              <a:t>Map out the screening process </a:t>
            </a:r>
          </a:p>
          <a:p>
            <a:r>
              <a:rPr lang="en-US" sz="2800"/>
              <a:t>Data collection – gathering and reporting</a:t>
            </a:r>
          </a:p>
          <a:p>
            <a:r>
              <a:rPr lang="en-US" sz="2800"/>
              <a:t>Risk stratification</a:t>
            </a:r>
          </a:p>
          <a:p>
            <a:r>
              <a:rPr lang="en-US" sz="2800"/>
              <a:t>Staff education and involvement</a:t>
            </a:r>
          </a:p>
          <a:p>
            <a:r>
              <a:rPr lang="en-US" sz="2800"/>
              <a:t>Patient and family considerations</a:t>
            </a:r>
          </a:p>
          <a:p>
            <a:endParaRPr lang="en-US"/>
          </a:p>
        </p:txBody>
      </p:sp>
    </p:spTree>
    <p:extLst>
      <p:ext uri="{BB962C8B-B14F-4D97-AF65-F5344CB8AC3E}">
        <p14:creationId xmlns:p14="http://schemas.microsoft.com/office/powerpoint/2010/main" val="159512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050"/>
          <p:cNvSpPr>
            <a:spLocks noGrp="1" noChangeArrowheads="1"/>
          </p:cNvSpPr>
          <p:nvPr>
            <p:ph type="title"/>
          </p:nvPr>
        </p:nvSpPr>
        <p:spPr>
          <a:xfrm>
            <a:off x="914400" y="38101"/>
            <a:ext cx="10363200" cy="1143000"/>
          </a:xfrm>
        </p:spPr>
        <p:txBody>
          <a:bodyPr/>
          <a:lstStyle/>
          <a:p>
            <a:r>
              <a:rPr lang="en-US" altLang="en-US"/>
              <a:t>Social Needs Referrals</a:t>
            </a:r>
          </a:p>
        </p:txBody>
      </p:sp>
      <p:sp>
        <p:nvSpPr>
          <p:cNvPr id="6146" name="Slide Number Placeholder 5"/>
          <p:cNvSpPr>
            <a:spLocks noGrp="1"/>
          </p:cNvSpPr>
          <p:nvPr>
            <p:ph type="sldNum" sz="quarter" idx="4294967295"/>
          </p:nvPr>
        </p:nvSpPr>
        <p:spPr bwMode="auto">
          <a:xfrm>
            <a:off x="10058400" y="6557963"/>
            <a:ext cx="2133600" cy="3000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DD0B3A-DE56-41DE-A861-ABD9CAFA60A5}" type="slidenum">
              <a:rPr kumimoji="0" lang="en-US" sz="1100" b="0" i="0" u="none" strike="noStrike" kern="1200" cap="none" spc="0" normalizeH="0" baseline="0" noProof="0" smtClean="0">
                <a:ln>
                  <a:noFill/>
                </a:ln>
                <a:solidFill>
                  <a:srgbClr val="FFFFFF">
                    <a:lumMod val="85000"/>
                  </a:srgbClr>
                </a:solidFill>
                <a:effectLst/>
                <a:uLnTx/>
                <a:uFillTx/>
                <a:latin typeface="Arial"/>
                <a:ea typeface="Osaka"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100" b="0" i="0" u="none" strike="noStrike" kern="1200" cap="none" spc="0" normalizeH="0" baseline="0" noProof="0">
              <a:ln>
                <a:noFill/>
              </a:ln>
              <a:solidFill>
                <a:srgbClr val="FFFFFF">
                  <a:lumMod val="85000"/>
                </a:srgbClr>
              </a:solidFill>
              <a:effectLst/>
              <a:uLnTx/>
              <a:uFillTx/>
              <a:latin typeface="Arial"/>
              <a:ea typeface="Osaka" pitchFamily="1" charset="-128"/>
              <a:cs typeface="+mn-cs"/>
            </a:endParaRPr>
          </a:p>
        </p:txBody>
      </p:sp>
      <p:pic>
        <p:nvPicPr>
          <p:cNvPr id="4" name="Picture 3">
            <a:extLst>
              <a:ext uri="{FF2B5EF4-FFF2-40B4-BE49-F238E27FC236}">
                <a16:creationId xmlns:a16="http://schemas.microsoft.com/office/drawing/2014/main" id="{7F9E18B3-E9E9-E76D-D7BF-A111E876C8B0}"/>
              </a:ext>
            </a:extLst>
          </p:cNvPr>
          <p:cNvPicPr>
            <a:picLocks noChangeAspect="1"/>
          </p:cNvPicPr>
          <p:nvPr/>
        </p:nvPicPr>
        <p:blipFill>
          <a:blip r:embed="rId3"/>
          <a:stretch>
            <a:fillRect/>
          </a:stretch>
        </p:blipFill>
        <p:spPr>
          <a:xfrm>
            <a:off x="1357230" y="1032242"/>
            <a:ext cx="9394189" cy="5216157"/>
          </a:xfrm>
          <a:prstGeom prst="rect">
            <a:avLst/>
          </a:prstGeom>
        </p:spPr>
      </p:pic>
    </p:spTree>
    <p:extLst>
      <p:ext uri="{BB962C8B-B14F-4D97-AF65-F5344CB8AC3E}">
        <p14:creationId xmlns:p14="http://schemas.microsoft.com/office/powerpoint/2010/main" val="1616659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E349-A627-5BA7-3F2B-20514EA96984}"/>
              </a:ext>
            </a:extLst>
          </p:cNvPr>
          <p:cNvSpPr>
            <a:spLocks noGrp="1"/>
          </p:cNvSpPr>
          <p:nvPr>
            <p:ph type="title"/>
          </p:nvPr>
        </p:nvSpPr>
        <p:spPr>
          <a:xfrm>
            <a:off x="914397" y="98322"/>
            <a:ext cx="10363200" cy="1143000"/>
          </a:xfrm>
        </p:spPr>
        <p:txBody>
          <a:bodyPr/>
          <a:lstStyle/>
          <a:p>
            <a:r>
              <a:rPr lang="en-US" sz="3600"/>
              <a:t>Characteristics of Screening Tools</a:t>
            </a:r>
          </a:p>
        </p:txBody>
      </p:sp>
      <p:graphicFrame>
        <p:nvGraphicFramePr>
          <p:cNvPr id="4" name="Content Placeholder 3">
            <a:extLst>
              <a:ext uri="{FF2B5EF4-FFF2-40B4-BE49-F238E27FC236}">
                <a16:creationId xmlns:a16="http://schemas.microsoft.com/office/drawing/2014/main" id="{CB737902-2319-4EEF-198D-B17E5FDA31F2}"/>
              </a:ext>
            </a:extLst>
          </p:cNvPr>
          <p:cNvGraphicFramePr>
            <a:graphicFrameLocks noGrp="1"/>
          </p:cNvGraphicFramePr>
          <p:nvPr>
            <p:ph idx="1"/>
          </p:nvPr>
        </p:nvGraphicFramePr>
        <p:xfrm>
          <a:off x="914400" y="1074666"/>
          <a:ext cx="10363197" cy="4602480"/>
        </p:xfrm>
        <a:graphic>
          <a:graphicData uri="http://schemas.openxmlformats.org/drawingml/2006/table">
            <a:tbl>
              <a:tblPr firstRow="1" bandRow="1">
                <a:tableStyleId>{5C22544A-7EE6-4342-B048-85BDC9FD1C3A}</a:tableStyleId>
              </a:tblPr>
              <a:tblGrid>
                <a:gridCol w="3303639">
                  <a:extLst>
                    <a:ext uri="{9D8B030D-6E8A-4147-A177-3AD203B41FA5}">
                      <a16:colId xmlns:a16="http://schemas.microsoft.com/office/drawing/2014/main" val="1420435579"/>
                    </a:ext>
                  </a:extLst>
                </a:gridCol>
                <a:gridCol w="2353186">
                  <a:extLst>
                    <a:ext uri="{9D8B030D-6E8A-4147-A177-3AD203B41FA5}">
                      <a16:colId xmlns:a16="http://schemas.microsoft.com/office/drawing/2014/main" val="2120878552"/>
                    </a:ext>
                  </a:extLst>
                </a:gridCol>
                <a:gridCol w="2353186">
                  <a:extLst>
                    <a:ext uri="{9D8B030D-6E8A-4147-A177-3AD203B41FA5}">
                      <a16:colId xmlns:a16="http://schemas.microsoft.com/office/drawing/2014/main" val="1971309945"/>
                    </a:ext>
                  </a:extLst>
                </a:gridCol>
                <a:gridCol w="2353186">
                  <a:extLst>
                    <a:ext uri="{9D8B030D-6E8A-4147-A177-3AD203B41FA5}">
                      <a16:colId xmlns:a16="http://schemas.microsoft.com/office/drawing/2014/main" val="1712296147"/>
                    </a:ext>
                  </a:extLst>
                </a:gridCol>
              </a:tblGrid>
              <a:tr h="302501">
                <a:tc>
                  <a:txBody>
                    <a:bodyPr/>
                    <a:lstStyle/>
                    <a:p>
                      <a:r>
                        <a:rPr lang="en-US" sz="1600"/>
                        <a:t>Screening Tools Characteristics</a:t>
                      </a:r>
                    </a:p>
                  </a:txBody>
                  <a:tcPr>
                    <a:solidFill>
                      <a:srgbClr val="252F5C"/>
                    </a:solidFill>
                  </a:tcPr>
                </a:tc>
                <a:tc>
                  <a:txBody>
                    <a:bodyPr/>
                    <a:lstStyle/>
                    <a:p>
                      <a:r>
                        <a:rPr lang="en-US" sz="1600"/>
                        <a:t>American Academy of Family Physicians </a:t>
                      </a:r>
                    </a:p>
                  </a:txBody>
                  <a:tcPr>
                    <a:solidFill>
                      <a:srgbClr val="252F5C"/>
                    </a:solidFill>
                  </a:tcPr>
                </a:tc>
                <a:tc>
                  <a:txBody>
                    <a:bodyPr/>
                    <a:lstStyle/>
                    <a:p>
                      <a:r>
                        <a:rPr lang="en-US" sz="1600"/>
                        <a:t>Accountable Health Communities </a:t>
                      </a:r>
                    </a:p>
                  </a:txBody>
                  <a:tcPr>
                    <a:solidFill>
                      <a:srgbClr val="252F5C"/>
                    </a:solidFill>
                  </a:tcPr>
                </a:tc>
                <a:tc>
                  <a:txBody>
                    <a:bodyPr/>
                    <a:lstStyle/>
                    <a:p>
                      <a:r>
                        <a:rPr lang="en-US" sz="1600"/>
                        <a:t>PRAPARE</a:t>
                      </a:r>
                    </a:p>
                  </a:txBody>
                  <a:tcPr>
                    <a:solidFill>
                      <a:srgbClr val="252F5C"/>
                    </a:solidFill>
                  </a:tcPr>
                </a:tc>
                <a:extLst>
                  <a:ext uri="{0D108BD9-81ED-4DB2-BD59-A6C34878D82A}">
                    <a16:rowId xmlns:a16="http://schemas.microsoft.com/office/drawing/2014/main" val="3119844689"/>
                  </a:ext>
                </a:extLst>
              </a:tr>
              <a:tr h="283503">
                <a:tc>
                  <a:txBody>
                    <a:bodyPr/>
                    <a:lstStyle/>
                    <a:p>
                      <a:r>
                        <a:rPr lang="en-US" sz="1600">
                          <a:solidFill>
                            <a:schemeClr val="bg1"/>
                          </a:solidFill>
                        </a:rPr>
                        <a:t># of social needs questions</a:t>
                      </a:r>
                    </a:p>
                  </a:txBody>
                  <a:tcPr/>
                </a:tc>
                <a:tc>
                  <a:txBody>
                    <a:bodyPr/>
                    <a:lstStyle/>
                    <a:p>
                      <a:r>
                        <a:rPr lang="en-US" sz="1600">
                          <a:solidFill>
                            <a:schemeClr val="bg1"/>
                          </a:solidFill>
                        </a:rPr>
                        <a:t>15</a:t>
                      </a:r>
                    </a:p>
                  </a:txBody>
                  <a:tcPr/>
                </a:tc>
                <a:tc>
                  <a:txBody>
                    <a:bodyPr/>
                    <a:lstStyle/>
                    <a:p>
                      <a:r>
                        <a:rPr lang="en-US" sz="1600">
                          <a:solidFill>
                            <a:schemeClr val="bg1"/>
                          </a:solidFill>
                        </a:rPr>
                        <a:t>19</a:t>
                      </a:r>
                    </a:p>
                  </a:txBody>
                  <a:tcPr/>
                </a:tc>
                <a:tc>
                  <a:txBody>
                    <a:bodyPr/>
                    <a:lstStyle/>
                    <a:p>
                      <a:r>
                        <a:rPr lang="en-US" sz="1600">
                          <a:solidFill>
                            <a:schemeClr val="bg1"/>
                          </a:solidFill>
                        </a:rPr>
                        <a:t>17</a:t>
                      </a:r>
                    </a:p>
                  </a:txBody>
                  <a:tcPr/>
                </a:tc>
                <a:extLst>
                  <a:ext uri="{0D108BD9-81ED-4DB2-BD59-A6C34878D82A}">
                    <a16:rowId xmlns:a16="http://schemas.microsoft.com/office/drawing/2014/main" val="3308506102"/>
                  </a:ext>
                </a:extLst>
              </a:tr>
              <a:tr h="283503">
                <a:tc>
                  <a:txBody>
                    <a:bodyPr/>
                    <a:lstStyle/>
                    <a:p>
                      <a:r>
                        <a:rPr lang="en-US" sz="1600">
                          <a:solidFill>
                            <a:schemeClr val="bg1"/>
                          </a:solidFill>
                        </a:rPr>
                        <a:t># of non-social needs questions</a:t>
                      </a:r>
                    </a:p>
                  </a:txBody>
                  <a:tcPr/>
                </a:tc>
                <a:tc>
                  <a:txBody>
                    <a:bodyPr/>
                    <a:lstStyle/>
                    <a:p>
                      <a:r>
                        <a:rPr lang="en-US" sz="1600">
                          <a:solidFill>
                            <a:schemeClr val="bg1"/>
                          </a:solidFill>
                        </a:rPr>
                        <a:t>0</a:t>
                      </a:r>
                    </a:p>
                  </a:txBody>
                  <a:tcPr/>
                </a:tc>
                <a:tc>
                  <a:txBody>
                    <a:bodyPr/>
                    <a:lstStyle/>
                    <a:p>
                      <a:r>
                        <a:rPr lang="en-US" sz="1600">
                          <a:solidFill>
                            <a:schemeClr val="bg1"/>
                          </a:solidFill>
                        </a:rPr>
                        <a:t>8</a:t>
                      </a:r>
                    </a:p>
                  </a:txBody>
                  <a:tcPr/>
                </a:tc>
                <a:tc>
                  <a:txBody>
                    <a:bodyPr/>
                    <a:lstStyle/>
                    <a:p>
                      <a:r>
                        <a:rPr lang="en-US" sz="1600">
                          <a:solidFill>
                            <a:schemeClr val="bg1"/>
                          </a:solidFill>
                        </a:rPr>
                        <a:t>4</a:t>
                      </a:r>
                    </a:p>
                  </a:txBody>
                  <a:tcPr/>
                </a:tc>
                <a:extLst>
                  <a:ext uri="{0D108BD9-81ED-4DB2-BD59-A6C34878D82A}">
                    <a16:rowId xmlns:a16="http://schemas.microsoft.com/office/drawing/2014/main" val="142020013"/>
                  </a:ext>
                </a:extLst>
              </a:tr>
              <a:tr h="283503">
                <a:tc>
                  <a:txBody>
                    <a:bodyPr/>
                    <a:lstStyle/>
                    <a:p>
                      <a:r>
                        <a:rPr lang="en-US" sz="1600">
                          <a:solidFill>
                            <a:schemeClr val="bg1"/>
                          </a:solidFill>
                        </a:rPr>
                        <a:t>Reading Level</a:t>
                      </a:r>
                    </a:p>
                  </a:txBody>
                  <a:tcPr/>
                </a:tc>
                <a:tc>
                  <a:txBody>
                    <a:bodyPr/>
                    <a:lstStyle/>
                    <a:p>
                      <a:r>
                        <a:rPr lang="en-US" sz="1600">
                          <a:solidFill>
                            <a:schemeClr val="bg1"/>
                          </a:solidFill>
                        </a:rPr>
                        <a:t>7</a:t>
                      </a:r>
                      <a:r>
                        <a:rPr lang="en-US" sz="1600" baseline="30000">
                          <a:solidFill>
                            <a:schemeClr val="bg1"/>
                          </a:solidFill>
                        </a:rPr>
                        <a:t>th</a:t>
                      </a:r>
                      <a:r>
                        <a:rPr lang="en-US" sz="1600">
                          <a:solidFill>
                            <a:schemeClr val="bg1"/>
                          </a:solidFill>
                        </a:rPr>
                        <a:t> grade</a:t>
                      </a:r>
                    </a:p>
                  </a:txBody>
                  <a:tcPr/>
                </a:tc>
                <a:tc>
                  <a:txBody>
                    <a:bodyPr/>
                    <a:lstStyle/>
                    <a:p>
                      <a:r>
                        <a:rPr lang="en-US" sz="1600">
                          <a:solidFill>
                            <a:schemeClr val="bg1"/>
                          </a:solidFill>
                        </a:rPr>
                        <a:t>8</a:t>
                      </a:r>
                      <a:r>
                        <a:rPr lang="en-US" sz="1600" baseline="30000">
                          <a:solidFill>
                            <a:schemeClr val="bg1"/>
                          </a:solidFill>
                        </a:rPr>
                        <a:t>th</a:t>
                      </a:r>
                      <a:r>
                        <a:rPr lang="en-US" sz="1600">
                          <a:solidFill>
                            <a:schemeClr val="bg1"/>
                          </a:solidFill>
                        </a:rPr>
                        <a:t> grade</a:t>
                      </a:r>
                    </a:p>
                  </a:txBody>
                  <a:tcPr/>
                </a:tc>
                <a:tc>
                  <a:txBody>
                    <a:bodyPr/>
                    <a:lstStyle/>
                    <a:p>
                      <a:r>
                        <a:rPr lang="en-US" sz="1600">
                          <a:solidFill>
                            <a:schemeClr val="bg1"/>
                          </a:solidFill>
                        </a:rPr>
                        <a:t>8</a:t>
                      </a:r>
                      <a:r>
                        <a:rPr lang="en-US" sz="1600" baseline="30000">
                          <a:solidFill>
                            <a:schemeClr val="bg1"/>
                          </a:solidFill>
                        </a:rPr>
                        <a:t>th</a:t>
                      </a:r>
                      <a:r>
                        <a:rPr lang="en-US" sz="1600">
                          <a:solidFill>
                            <a:schemeClr val="bg1"/>
                          </a:solidFill>
                        </a:rPr>
                        <a:t> grade</a:t>
                      </a:r>
                    </a:p>
                  </a:txBody>
                  <a:tcPr/>
                </a:tc>
                <a:extLst>
                  <a:ext uri="{0D108BD9-81ED-4DB2-BD59-A6C34878D82A}">
                    <a16:rowId xmlns:a16="http://schemas.microsoft.com/office/drawing/2014/main" val="555541972"/>
                  </a:ext>
                </a:extLst>
              </a:tr>
              <a:tr h="283503">
                <a:tc>
                  <a:txBody>
                    <a:bodyPr/>
                    <a:lstStyle/>
                    <a:p>
                      <a:r>
                        <a:rPr lang="en-US" sz="1600">
                          <a:solidFill>
                            <a:schemeClr val="bg1"/>
                          </a:solidFill>
                        </a:rPr>
                        <a:t>Additional Languages</a:t>
                      </a:r>
                    </a:p>
                  </a:txBody>
                  <a:tcPr/>
                </a:tc>
                <a:tc>
                  <a:txBody>
                    <a:bodyPr/>
                    <a:lstStyle/>
                    <a:p>
                      <a:r>
                        <a:rPr lang="en-US" sz="1600">
                          <a:solidFill>
                            <a:schemeClr val="bg1"/>
                          </a:solidFill>
                        </a:rPr>
                        <a:t>Yes (1)</a:t>
                      </a:r>
                    </a:p>
                  </a:txBody>
                  <a:tcPr/>
                </a:tc>
                <a:tc>
                  <a:txBody>
                    <a:bodyPr/>
                    <a:lstStyle/>
                    <a:p>
                      <a:r>
                        <a:rPr lang="en-US" sz="1600">
                          <a:solidFill>
                            <a:schemeClr val="bg1"/>
                          </a:solidFill>
                        </a:rPr>
                        <a:t>No</a:t>
                      </a:r>
                    </a:p>
                  </a:txBody>
                  <a:tcPr/>
                </a:tc>
                <a:tc>
                  <a:txBody>
                    <a:bodyPr/>
                    <a:lstStyle/>
                    <a:p>
                      <a:r>
                        <a:rPr lang="en-US" sz="1600">
                          <a:solidFill>
                            <a:schemeClr val="bg1"/>
                          </a:solidFill>
                        </a:rPr>
                        <a:t>Yes (25)</a:t>
                      </a:r>
                    </a:p>
                  </a:txBody>
                  <a:tcPr/>
                </a:tc>
                <a:extLst>
                  <a:ext uri="{0D108BD9-81ED-4DB2-BD59-A6C34878D82A}">
                    <a16:rowId xmlns:a16="http://schemas.microsoft.com/office/drawing/2014/main" val="523276184"/>
                  </a:ext>
                </a:extLst>
              </a:tr>
              <a:tr h="283503">
                <a:tc>
                  <a:txBody>
                    <a:bodyPr/>
                    <a:lstStyle/>
                    <a:p>
                      <a:r>
                        <a:rPr lang="en-US" sz="1600">
                          <a:solidFill>
                            <a:schemeClr val="bg1"/>
                          </a:solidFill>
                        </a:rPr>
                        <a:t>Scoring</a:t>
                      </a:r>
                    </a:p>
                  </a:txBody>
                  <a:tcPr/>
                </a:tc>
                <a:tc>
                  <a:txBody>
                    <a:bodyPr/>
                    <a:lstStyle/>
                    <a:p>
                      <a:r>
                        <a:rPr lang="en-US" sz="1600">
                          <a:solidFill>
                            <a:schemeClr val="bg1"/>
                          </a:solidFill>
                        </a:rPr>
                        <a:t>Yes</a:t>
                      </a:r>
                    </a:p>
                  </a:txBody>
                  <a:tcPr/>
                </a:tc>
                <a:tc>
                  <a:txBody>
                    <a:bodyPr/>
                    <a:lstStyle/>
                    <a:p>
                      <a:r>
                        <a:rPr lang="en-US" sz="1600">
                          <a:solidFill>
                            <a:schemeClr val="bg1"/>
                          </a:solidFill>
                        </a:rPr>
                        <a:t>Yes</a:t>
                      </a:r>
                    </a:p>
                  </a:txBody>
                  <a:tcPr/>
                </a:tc>
                <a:tc>
                  <a:txBody>
                    <a:bodyPr/>
                    <a:lstStyle/>
                    <a:p>
                      <a:r>
                        <a:rPr lang="en-US" sz="1600">
                          <a:solidFill>
                            <a:schemeClr val="bg1"/>
                          </a:solidFill>
                        </a:rPr>
                        <a:t>No</a:t>
                      </a:r>
                    </a:p>
                  </a:txBody>
                  <a:tcPr/>
                </a:tc>
                <a:extLst>
                  <a:ext uri="{0D108BD9-81ED-4DB2-BD59-A6C34878D82A}">
                    <a16:rowId xmlns:a16="http://schemas.microsoft.com/office/drawing/2014/main" val="1451298922"/>
                  </a:ext>
                </a:extLst>
              </a:tr>
              <a:tr h="283503">
                <a:tc>
                  <a:txBody>
                    <a:bodyPr/>
                    <a:lstStyle/>
                    <a:p>
                      <a:r>
                        <a:rPr lang="en-US" sz="1600">
                          <a:solidFill>
                            <a:schemeClr val="bg1"/>
                          </a:solidFill>
                        </a:rPr>
                        <a:t>Cost</a:t>
                      </a:r>
                    </a:p>
                  </a:txBody>
                  <a:tcPr/>
                </a:tc>
                <a:tc>
                  <a:txBody>
                    <a:bodyPr/>
                    <a:lstStyle/>
                    <a:p>
                      <a:r>
                        <a:rPr lang="en-US" sz="1600">
                          <a:solidFill>
                            <a:schemeClr val="bg1"/>
                          </a:solidFill>
                        </a:rPr>
                        <a:t>Free</a:t>
                      </a:r>
                    </a:p>
                  </a:txBody>
                  <a:tcPr/>
                </a:tc>
                <a:tc>
                  <a:txBody>
                    <a:bodyPr/>
                    <a:lstStyle/>
                    <a:p>
                      <a:r>
                        <a:rPr lang="en-US" sz="1600">
                          <a:solidFill>
                            <a:schemeClr val="bg1"/>
                          </a:solidFill>
                        </a:rPr>
                        <a:t>Free</a:t>
                      </a:r>
                    </a:p>
                  </a:txBody>
                  <a:tcPr/>
                </a:tc>
                <a:tc>
                  <a:txBody>
                    <a:bodyPr/>
                    <a:lstStyle/>
                    <a:p>
                      <a:r>
                        <a:rPr lang="en-US" sz="1600">
                          <a:solidFill>
                            <a:schemeClr val="bg1"/>
                          </a:solidFill>
                        </a:rPr>
                        <a:t>Free</a:t>
                      </a:r>
                    </a:p>
                  </a:txBody>
                  <a:tcPr/>
                </a:tc>
                <a:extLst>
                  <a:ext uri="{0D108BD9-81ED-4DB2-BD59-A6C34878D82A}">
                    <a16:rowId xmlns:a16="http://schemas.microsoft.com/office/drawing/2014/main" val="1608938599"/>
                  </a:ext>
                </a:extLst>
              </a:tr>
              <a:tr h="283503">
                <a:tc>
                  <a:txBody>
                    <a:bodyPr/>
                    <a:lstStyle/>
                    <a:p>
                      <a:r>
                        <a:rPr lang="en-US" sz="1600">
                          <a:solidFill>
                            <a:schemeClr val="bg1"/>
                          </a:solidFill>
                        </a:rPr>
                        <a:t>Domains Covered</a:t>
                      </a:r>
                    </a:p>
                  </a:txBody>
                  <a:tcPr/>
                </a:tc>
                <a:tc>
                  <a:txBody>
                    <a:bodyPr/>
                    <a:lstStyle/>
                    <a:p>
                      <a:endParaRPr lang="en-US" sz="1600">
                        <a:solidFill>
                          <a:schemeClr val="bg1"/>
                        </a:solidFill>
                      </a:endParaRPr>
                    </a:p>
                  </a:txBody>
                  <a:tcPr/>
                </a:tc>
                <a:tc>
                  <a:txBody>
                    <a:bodyPr/>
                    <a:lstStyle/>
                    <a:p>
                      <a:endParaRPr lang="en-US" sz="1600">
                        <a:solidFill>
                          <a:schemeClr val="bg1"/>
                        </a:solidFill>
                      </a:endParaRPr>
                    </a:p>
                  </a:txBody>
                  <a:tcPr/>
                </a:tc>
                <a:tc>
                  <a:txBody>
                    <a:bodyPr/>
                    <a:lstStyle/>
                    <a:p>
                      <a:endParaRPr lang="en-US" sz="1600">
                        <a:solidFill>
                          <a:schemeClr val="bg1"/>
                        </a:solidFill>
                      </a:endParaRPr>
                    </a:p>
                  </a:txBody>
                  <a:tcPr/>
                </a:tc>
                <a:extLst>
                  <a:ext uri="{0D108BD9-81ED-4DB2-BD59-A6C34878D82A}">
                    <a16:rowId xmlns:a16="http://schemas.microsoft.com/office/drawing/2014/main" val="1583826489"/>
                  </a:ext>
                </a:extLst>
              </a:tr>
              <a:tr h="283503">
                <a:tc>
                  <a:txBody>
                    <a:bodyPr/>
                    <a:lstStyle/>
                    <a:p>
                      <a:pPr marL="285750" indent="-285750">
                        <a:buFont typeface="Arial" panose="020B0604020202020204" pitchFamily="34" charset="0"/>
                        <a:buChar char="•"/>
                      </a:pPr>
                      <a:r>
                        <a:rPr lang="en-US" sz="1600">
                          <a:solidFill>
                            <a:schemeClr val="bg1"/>
                          </a:solidFill>
                        </a:rPr>
                        <a:t>Food Insecurity</a:t>
                      </a:r>
                    </a:p>
                  </a:txBody>
                  <a:tcPr/>
                </a:tc>
                <a:tc>
                  <a:txBody>
                    <a:bodyPr/>
                    <a:lstStyle/>
                    <a:p>
                      <a:r>
                        <a:rPr lang="en-US" sz="1600">
                          <a:solidFill>
                            <a:schemeClr val="bg1"/>
                          </a:solidFill>
                        </a:rPr>
                        <a:t>X</a:t>
                      </a:r>
                    </a:p>
                  </a:txBody>
                  <a:tcPr/>
                </a:tc>
                <a:tc>
                  <a:txBody>
                    <a:bodyPr/>
                    <a:lstStyle/>
                    <a:p>
                      <a:r>
                        <a:rPr lang="en-US" sz="1600">
                          <a:solidFill>
                            <a:schemeClr val="bg1"/>
                          </a:solidFill>
                        </a:rPr>
                        <a:t>X</a:t>
                      </a:r>
                    </a:p>
                  </a:txBody>
                  <a:tcPr/>
                </a:tc>
                <a:tc>
                  <a:txBody>
                    <a:bodyPr/>
                    <a:lstStyle/>
                    <a:p>
                      <a:r>
                        <a:rPr lang="en-US" sz="1600">
                          <a:solidFill>
                            <a:schemeClr val="bg1"/>
                          </a:solidFill>
                        </a:rPr>
                        <a:t>X</a:t>
                      </a:r>
                    </a:p>
                  </a:txBody>
                  <a:tcPr/>
                </a:tc>
                <a:extLst>
                  <a:ext uri="{0D108BD9-81ED-4DB2-BD59-A6C34878D82A}">
                    <a16:rowId xmlns:a16="http://schemas.microsoft.com/office/drawing/2014/main" val="4038482672"/>
                  </a:ext>
                </a:extLst>
              </a:tr>
              <a:tr h="283503">
                <a:tc>
                  <a:txBody>
                    <a:bodyPr/>
                    <a:lstStyle/>
                    <a:p>
                      <a:pPr marL="285750" indent="-285750">
                        <a:buFont typeface="Arial" panose="020B0604020202020204" pitchFamily="34" charset="0"/>
                        <a:buChar char="•"/>
                      </a:pPr>
                      <a:r>
                        <a:rPr lang="en-US" sz="1600">
                          <a:solidFill>
                            <a:schemeClr val="bg1"/>
                          </a:solidFill>
                        </a:rPr>
                        <a:t>Housing Instability</a:t>
                      </a:r>
                    </a:p>
                  </a:txBody>
                  <a:tcPr/>
                </a:tc>
                <a:tc>
                  <a:txBody>
                    <a:bodyPr/>
                    <a:lstStyle/>
                    <a:p>
                      <a:r>
                        <a:rPr lang="en-US" sz="1600">
                          <a:solidFill>
                            <a:schemeClr val="bg1"/>
                          </a:solidFill>
                        </a:rPr>
                        <a:t>X</a:t>
                      </a:r>
                    </a:p>
                  </a:txBody>
                  <a:tcPr/>
                </a:tc>
                <a:tc>
                  <a:txBody>
                    <a:bodyPr/>
                    <a:lstStyle/>
                    <a:p>
                      <a:r>
                        <a:rPr lang="en-US" sz="1600">
                          <a:solidFill>
                            <a:schemeClr val="bg1"/>
                          </a:solidFill>
                        </a:rPr>
                        <a:t>X</a:t>
                      </a:r>
                    </a:p>
                  </a:txBody>
                  <a:tcPr/>
                </a:tc>
                <a:tc>
                  <a:txBody>
                    <a:bodyPr/>
                    <a:lstStyle/>
                    <a:p>
                      <a:r>
                        <a:rPr lang="en-US" sz="1600">
                          <a:solidFill>
                            <a:schemeClr val="bg1"/>
                          </a:solidFill>
                        </a:rPr>
                        <a:t>X</a:t>
                      </a:r>
                    </a:p>
                  </a:txBody>
                  <a:tcPr/>
                </a:tc>
                <a:extLst>
                  <a:ext uri="{0D108BD9-81ED-4DB2-BD59-A6C34878D82A}">
                    <a16:rowId xmlns:a16="http://schemas.microsoft.com/office/drawing/2014/main" val="2871146758"/>
                  </a:ext>
                </a:extLst>
              </a:tr>
              <a:tr h="283503">
                <a:tc>
                  <a:txBody>
                    <a:bodyPr/>
                    <a:lstStyle/>
                    <a:p>
                      <a:pPr marL="285750" indent="-285750">
                        <a:buFont typeface="Arial" panose="020B0604020202020204" pitchFamily="34" charset="0"/>
                        <a:buChar char="•"/>
                      </a:pPr>
                      <a:r>
                        <a:rPr lang="en-US" sz="1600">
                          <a:solidFill>
                            <a:schemeClr val="bg1"/>
                          </a:solidFill>
                        </a:rPr>
                        <a:t>Transportation Challenges</a:t>
                      </a:r>
                    </a:p>
                  </a:txBody>
                  <a:tcPr/>
                </a:tc>
                <a:tc>
                  <a:txBody>
                    <a:bodyPr/>
                    <a:lstStyle/>
                    <a:p>
                      <a:r>
                        <a:rPr lang="en-US" sz="1600">
                          <a:solidFill>
                            <a:schemeClr val="bg1"/>
                          </a:solidFill>
                        </a:rPr>
                        <a:t>X</a:t>
                      </a:r>
                    </a:p>
                  </a:txBody>
                  <a:tcPr/>
                </a:tc>
                <a:tc>
                  <a:txBody>
                    <a:bodyPr/>
                    <a:lstStyle/>
                    <a:p>
                      <a:r>
                        <a:rPr lang="en-US" sz="1600">
                          <a:solidFill>
                            <a:schemeClr val="bg1"/>
                          </a:solidFill>
                        </a:rPr>
                        <a:t>X</a:t>
                      </a:r>
                    </a:p>
                  </a:txBody>
                  <a:tcPr/>
                </a:tc>
                <a:tc>
                  <a:txBody>
                    <a:bodyPr/>
                    <a:lstStyle/>
                    <a:p>
                      <a:r>
                        <a:rPr lang="en-US" sz="1600">
                          <a:solidFill>
                            <a:schemeClr val="bg1"/>
                          </a:solidFill>
                        </a:rPr>
                        <a:t>X</a:t>
                      </a:r>
                    </a:p>
                  </a:txBody>
                  <a:tcPr/>
                </a:tc>
                <a:extLst>
                  <a:ext uri="{0D108BD9-81ED-4DB2-BD59-A6C34878D82A}">
                    <a16:rowId xmlns:a16="http://schemas.microsoft.com/office/drawing/2014/main" val="598098805"/>
                  </a:ext>
                </a:extLst>
              </a:tr>
              <a:tr h="283503">
                <a:tc>
                  <a:txBody>
                    <a:bodyPr/>
                    <a:lstStyle/>
                    <a:p>
                      <a:pPr marL="285750" indent="-285750" algn="l" defTabSz="914400" rtl="0" eaLnBrk="1" latinLnBrk="0" hangingPunct="1">
                        <a:buFont typeface="Arial" panose="020B0604020202020204" pitchFamily="34" charset="0"/>
                        <a:buChar char="•"/>
                      </a:pPr>
                      <a:r>
                        <a:rPr lang="en-US" sz="1600" kern="1200">
                          <a:solidFill>
                            <a:schemeClr val="bg1"/>
                          </a:solidFill>
                          <a:latin typeface="+mn-lt"/>
                          <a:ea typeface="+mn-ea"/>
                          <a:cs typeface="+mn-cs"/>
                        </a:rPr>
                        <a:t>Utility Difficulties</a:t>
                      </a:r>
                    </a:p>
                  </a:txBody>
                  <a:tcPr/>
                </a:tc>
                <a:tc>
                  <a:txBody>
                    <a:bodyPr/>
                    <a:lstStyle/>
                    <a:p>
                      <a:r>
                        <a:rPr lang="en-US" sz="1600">
                          <a:solidFill>
                            <a:schemeClr val="bg1"/>
                          </a:solidFill>
                        </a:rPr>
                        <a:t>X</a:t>
                      </a:r>
                    </a:p>
                  </a:txBody>
                  <a:tcPr/>
                </a:tc>
                <a:tc>
                  <a:txBody>
                    <a:bodyPr/>
                    <a:lstStyle/>
                    <a:p>
                      <a:r>
                        <a:rPr lang="en-US" sz="1600">
                          <a:solidFill>
                            <a:schemeClr val="bg1"/>
                          </a:solidFill>
                        </a:rPr>
                        <a:t>X</a:t>
                      </a:r>
                    </a:p>
                  </a:txBody>
                  <a:tcPr/>
                </a:tc>
                <a:tc>
                  <a:txBody>
                    <a:bodyPr/>
                    <a:lstStyle/>
                    <a:p>
                      <a:r>
                        <a:rPr lang="en-US" sz="1600">
                          <a:solidFill>
                            <a:schemeClr val="bg1"/>
                          </a:solidFill>
                        </a:rPr>
                        <a:t>X</a:t>
                      </a:r>
                    </a:p>
                  </a:txBody>
                  <a:tcPr/>
                </a:tc>
                <a:extLst>
                  <a:ext uri="{0D108BD9-81ED-4DB2-BD59-A6C34878D82A}">
                    <a16:rowId xmlns:a16="http://schemas.microsoft.com/office/drawing/2014/main" val="2850153866"/>
                  </a:ext>
                </a:extLst>
              </a:tr>
              <a:tr h="283503">
                <a:tc>
                  <a:txBody>
                    <a:bodyPr/>
                    <a:lstStyle/>
                    <a:p>
                      <a:pPr marL="285750" indent="-285750" algn="l" defTabSz="914400" rtl="0" eaLnBrk="1" latinLnBrk="0" hangingPunct="1">
                        <a:buFont typeface="Arial" panose="020B0604020202020204" pitchFamily="34" charset="0"/>
                        <a:buChar char="•"/>
                      </a:pPr>
                      <a:r>
                        <a:rPr lang="en-US" sz="1600" kern="1200">
                          <a:solidFill>
                            <a:schemeClr val="bg1"/>
                          </a:solidFill>
                          <a:latin typeface="+mn-lt"/>
                          <a:ea typeface="+mn-ea"/>
                          <a:cs typeface="+mn-cs"/>
                        </a:rPr>
                        <a:t>Interpersonal Safety</a:t>
                      </a:r>
                    </a:p>
                  </a:txBody>
                  <a:tcPr/>
                </a:tc>
                <a:tc>
                  <a:txBody>
                    <a:bodyPr/>
                    <a:lstStyle/>
                    <a:p>
                      <a:r>
                        <a:rPr lang="en-US" sz="1600">
                          <a:solidFill>
                            <a:schemeClr val="bg1"/>
                          </a:solidFill>
                        </a:rPr>
                        <a:t>X</a:t>
                      </a:r>
                    </a:p>
                  </a:txBody>
                  <a:tcPr/>
                </a:tc>
                <a:tc>
                  <a:txBody>
                    <a:bodyPr/>
                    <a:lstStyle/>
                    <a:p>
                      <a:r>
                        <a:rPr lang="en-US" sz="1600">
                          <a:solidFill>
                            <a:schemeClr val="bg1"/>
                          </a:solidFill>
                        </a:rPr>
                        <a:t>X</a:t>
                      </a:r>
                    </a:p>
                  </a:txBody>
                  <a:tcPr/>
                </a:tc>
                <a:tc>
                  <a:txBody>
                    <a:bodyPr/>
                    <a:lstStyle/>
                    <a:p>
                      <a:r>
                        <a:rPr lang="en-US" sz="1600">
                          <a:solidFill>
                            <a:schemeClr val="bg1"/>
                          </a:solidFill>
                        </a:rPr>
                        <a:t>X</a:t>
                      </a:r>
                    </a:p>
                  </a:txBody>
                  <a:tcPr/>
                </a:tc>
                <a:extLst>
                  <a:ext uri="{0D108BD9-81ED-4DB2-BD59-A6C34878D82A}">
                    <a16:rowId xmlns:a16="http://schemas.microsoft.com/office/drawing/2014/main" val="1906977161"/>
                  </a:ext>
                </a:extLst>
              </a:tr>
            </a:tbl>
          </a:graphicData>
        </a:graphic>
      </p:graphicFrame>
      <p:sp>
        <p:nvSpPr>
          <p:cNvPr id="3" name="TextBox 2">
            <a:extLst>
              <a:ext uri="{FF2B5EF4-FFF2-40B4-BE49-F238E27FC236}">
                <a16:creationId xmlns:a16="http://schemas.microsoft.com/office/drawing/2014/main" id="{11E0A23E-5818-523A-EAC1-C02EE8F48FD1}"/>
              </a:ext>
            </a:extLst>
          </p:cNvPr>
          <p:cNvSpPr txBox="1"/>
          <p:nvPr/>
        </p:nvSpPr>
        <p:spPr>
          <a:xfrm>
            <a:off x="914397" y="5850194"/>
            <a:ext cx="6961242"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imes New Roman" pitchFamily="1" charset="0"/>
                <a:ea typeface="Osaka" pitchFamily="1" charset="-128"/>
                <a:cs typeface="+mn-cs"/>
              </a:rPr>
              <a:t>Adapted from: </a:t>
            </a:r>
            <a:r>
              <a:rPr kumimoji="0" lang="en-US" sz="1000" b="0" i="0" u="none" strike="noStrike" kern="1200" cap="none" spc="0" normalizeH="0" baseline="0" noProof="0">
                <a:ln>
                  <a:noFill/>
                </a:ln>
                <a:solidFill>
                  <a:srgbClr val="299CF3"/>
                </a:solidFill>
                <a:effectLst/>
                <a:uLnTx/>
                <a:uFillTx/>
                <a:latin typeface="Times New Roman" pitchFamily="1" charset="0"/>
                <a:ea typeface="Osaka" pitchFamily="1" charset="-128"/>
                <a:cs typeface="+mn-cs"/>
                <a:hlinkClick r:id="rId3">
                  <a:extLst>
                    <a:ext uri="{A12FA001-AC4F-418D-AE19-62706E023703}">
                      <ahyp:hlinkClr xmlns:ahyp="http://schemas.microsoft.com/office/drawing/2018/hyperlinkcolor" val="tx"/>
                    </a:ext>
                  </a:extLst>
                </a:hlinkClick>
              </a:rPr>
              <a:t>Social Needs Screening Tool Comparison Table | SIREN (ucsf.edu)</a:t>
            </a:r>
            <a:endParaRPr kumimoji="0" lang="en-US" sz="1000" b="0" i="0" u="none" strike="noStrike" kern="1200" cap="none" spc="0" normalizeH="0" baseline="0" noProof="0">
              <a:ln>
                <a:noFill/>
              </a:ln>
              <a:solidFill>
                <a:srgbClr val="299CF3"/>
              </a:solidFill>
              <a:effectLst/>
              <a:uLnTx/>
              <a:uFillTx/>
              <a:latin typeface="Times New Roman" pitchFamily="1" charset="0"/>
              <a:ea typeface="Osaka" pitchFamily="1" charset="-128"/>
              <a:cs typeface="+mn-cs"/>
            </a:endParaRPr>
          </a:p>
        </p:txBody>
      </p:sp>
    </p:spTree>
    <p:extLst>
      <p:ext uri="{BB962C8B-B14F-4D97-AF65-F5344CB8AC3E}">
        <p14:creationId xmlns:p14="http://schemas.microsoft.com/office/powerpoint/2010/main" val="4162047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5558-42B5-B0F7-424C-90246A5D810A}"/>
              </a:ext>
            </a:extLst>
          </p:cNvPr>
          <p:cNvSpPr>
            <a:spLocks noGrp="1"/>
          </p:cNvSpPr>
          <p:nvPr>
            <p:ph type="title"/>
          </p:nvPr>
        </p:nvSpPr>
        <p:spPr>
          <a:xfrm>
            <a:off x="914400" y="444843"/>
            <a:ext cx="10363200" cy="1143000"/>
          </a:xfrm>
        </p:spPr>
        <p:txBody>
          <a:bodyPr/>
          <a:lstStyle/>
          <a:p>
            <a:r>
              <a:rPr lang="en-US">
                <a:cs typeface="Arial"/>
              </a:rPr>
              <a:t>Community and Culturally Responsive Considerations</a:t>
            </a:r>
            <a:endParaRPr lang="en-US"/>
          </a:p>
        </p:txBody>
      </p:sp>
      <p:sp>
        <p:nvSpPr>
          <p:cNvPr id="8" name="Content Placeholder 2">
            <a:extLst>
              <a:ext uri="{FF2B5EF4-FFF2-40B4-BE49-F238E27FC236}">
                <a16:creationId xmlns:a16="http://schemas.microsoft.com/office/drawing/2014/main" id="{90B65766-102A-73BE-6486-CF4F3246DD64}"/>
              </a:ext>
            </a:extLst>
          </p:cNvPr>
          <p:cNvSpPr txBox="1">
            <a:spLocks/>
          </p:cNvSpPr>
          <p:nvPr/>
        </p:nvSpPr>
        <p:spPr bwMode="gray">
          <a:xfrm>
            <a:off x="861495" y="2045186"/>
            <a:ext cx="10356518" cy="27050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ea typeface="+mn-ea"/>
              </a:defRPr>
            </a:lvl2pPr>
            <a:lvl3pPr marL="1143000" indent="-228600" algn="l" rtl="0" eaLnBrk="1" fontAlgn="base" hangingPunct="1">
              <a:spcBef>
                <a:spcPct val="20000"/>
              </a:spcBef>
              <a:spcAft>
                <a:spcPct val="0"/>
              </a:spcAft>
              <a:buChar char="•"/>
              <a:defRPr sz="2400">
                <a:solidFill>
                  <a:schemeClr val="bg1"/>
                </a:solidFill>
                <a:latin typeface="+mn-lt"/>
                <a:ea typeface="+mn-ea"/>
              </a:defRPr>
            </a:lvl3pPr>
            <a:lvl4pPr marL="1600200" indent="-228600" algn="l" rtl="0" eaLnBrk="1" fontAlgn="base" hangingPunct="1">
              <a:spcBef>
                <a:spcPct val="20000"/>
              </a:spcBef>
              <a:spcAft>
                <a:spcPct val="0"/>
              </a:spcAft>
              <a:buChar char="–"/>
              <a:defRPr sz="2000">
                <a:solidFill>
                  <a:schemeClr val="bg1"/>
                </a:solidFill>
                <a:latin typeface="+mn-lt"/>
                <a:ea typeface="+mn-ea"/>
              </a:defRPr>
            </a:lvl4pPr>
            <a:lvl5pPr marL="2057400" indent="-228600" algn="l" rtl="0" eaLnBrk="1" fontAlgn="base" hangingPunct="1">
              <a:spcBef>
                <a:spcPct val="20000"/>
              </a:spcBef>
              <a:spcAft>
                <a:spcPct val="0"/>
              </a:spcAft>
              <a:buChar char="»"/>
              <a:defRPr sz="2000">
                <a:solidFill>
                  <a:schemeClr val="bg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sz="2400" kern="0">
                <a:cs typeface="Arial"/>
              </a:rPr>
              <a:t>People with Behavioral needs</a:t>
            </a:r>
            <a:endParaRPr lang="en-US" sz="2400">
              <a:cs typeface="Arial"/>
            </a:endParaRPr>
          </a:p>
          <a:p>
            <a:r>
              <a:rPr lang="en-US" sz="2400" kern="0">
                <a:cs typeface="Arial"/>
              </a:rPr>
              <a:t>Older Adults</a:t>
            </a:r>
          </a:p>
          <a:p>
            <a:r>
              <a:rPr lang="en-US" sz="2400" kern="0">
                <a:cs typeface="Arial"/>
              </a:rPr>
              <a:t>People Living with Disabilities</a:t>
            </a:r>
          </a:p>
          <a:p>
            <a:r>
              <a:rPr lang="en-US" sz="2400" kern="0">
                <a:cs typeface="Arial"/>
              </a:rPr>
              <a:t>Literacy levels</a:t>
            </a:r>
          </a:p>
          <a:p>
            <a:r>
              <a:rPr lang="en-US" sz="2400" kern="0">
                <a:cs typeface="Arial"/>
              </a:rPr>
              <a:t>Racial and ethnic groups</a:t>
            </a:r>
          </a:p>
          <a:p>
            <a:r>
              <a:rPr lang="en-US" sz="2400" kern="0">
                <a:cs typeface="Arial"/>
              </a:rPr>
              <a:t>People for whom English is not a primary language</a:t>
            </a:r>
          </a:p>
          <a:p>
            <a:r>
              <a:rPr lang="en-US" sz="2400" kern="0">
                <a:cs typeface="Arial"/>
              </a:rPr>
              <a:t>People who identify as LGBTQA+</a:t>
            </a:r>
          </a:p>
          <a:p>
            <a:r>
              <a:rPr lang="en-US" sz="2400" kern="0">
                <a:cs typeface="Arial"/>
              </a:rPr>
              <a:t>Access to and/or adoption of technology</a:t>
            </a:r>
          </a:p>
          <a:p>
            <a:endParaRPr lang="en-US" sz="2800" kern="0">
              <a:cs typeface="Arial"/>
            </a:endParaRPr>
          </a:p>
          <a:p>
            <a:endParaRPr lang="en-US" sz="2800" kern="0">
              <a:cs typeface="Arial"/>
            </a:endParaRPr>
          </a:p>
        </p:txBody>
      </p:sp>
    </p:spTree>
    <p:extLst>
      <p:ext uri="{BB962C8B-B14F-4D97-AF65-F5344CB8AC3E}">
        <p14:creationId xmlns:p14="http://schemas.microsoft.com/office/powerpoint/2010/main" val="1613929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EEE12-EF5E-4ABC-933D-E0E4AE4CEC51}"/>
              </a:ext>
            </a:extLst>
          </p:cNvPr>
          <p:cNvSpPr>
            <a:spLocks noGrp="1"/>
          </p:cNvSpPr>
          <p:nvPr>
            <p:ph type="title"/>
          </p:nvPr>
        </p:nvSpPr>
        <p:spPr>
          <a:xfrm>
            <a:off x="914400" y="341870"/>
            <a:ext cx="10363200" cy="1143000"/>
          </a:xfrm>
        </p:spPr>
        <p:txBody>
          <a:bodyPr/>
          <a:lstStyle/>
          <a:p>
            <a:r>
              <a:rPr lang="en-US"/>
              <a:t>AIDET</a:t>
            </a:r>
          </a:p>
        </p:txBody>
      </p:sp>
      <p:graphicFrame>
        <p:nvGraphicFramePr>
          <p:cNvPr id="4" name="Content Placeholder 3">
            <a:extLst>
              <a:ext uri="{FF2B5EF4-FFF2-40B4-BE49-F238E27FC236}">
                <a16:creationId xmlns:a16="http://schemas.microsoft.com/office/drawing/2014/main" id="{48A3E6C0-E45B-F690-D015-11C51C76A2C1}"/>
              </a:ext>
            </a:extLst>
          </p:cNvPr>
          <p:cNvGraphicFramePr>
            <a:graphicFrameLocks noGrp="1"/>
          </p:cNvGraphicFramePr>
          <p:nvPr>
            <p:ph idx="1"/>
          </p:nvPr>
        </p:nvGraphicFramePr>
        <p:xfrm>
          <a:off x="1101369" y="1489954"/>
          <a:ext cx="9989262" cy="4282440"/>
        </p:xfrm>
        <a:graphic>
          <a:graphicData uri="http://schemas.openxmlformats.org/drawingml/2006/table">
            <a:tbl>
              <a:tblPr bandRow="1">
                <a:tableStyleId>{5C22544A-7EE6-4342-B048-85BDC9FD1C3A}</a:tableStyleId>
              </a:tblPr>
              <a:tblGrid>
                <a:gridCol w="517162">
                  <a:extLst>
                    <a:ext uri="{9D8B030D-6E8A-4147-A177-3AD203B41FA5}">
                      <a16:colId xmlns:a16="http://schemas.microsoft.com/office/drawing/2014/main" val="2744101874"/>
                    </a:ext>
                  </a:extLst>
                </a:gridCol>
                <a:gridCol w="2017183">
                  <a:extLst>
                    <a:ext uri="{9D8B030D-6E8A-4147-A177-3AD203B41FA5}">
                      <a16:colId xmlns:a16="http://schemas.microsoft.com/office/drawing/2014/main" val="256533895"/>
                    </a:ext>
                  </a:extLst>
                </a:gridCol>
                <a:gridCol w="7454917">
                  <a:extLst>
                    <a:ext uri="{9D8B030D-6E8A-4147-A177-3AD203B41FA5}">
                      <a16:colId xmlns:a16="http://schemas.microsoft.com/office/drawing/2014/main" val="4263301263"/>
                    </a:ext>
                  </a:extLst>
                </a:gridCol>
              </a:tblGrid>
              <a:tr h="370840">
                <a:tc>
                  <a:txBody>
                    <a:bodyPr/>
                    <a:lstStyle/>
                    <a:p>
                      <a:pPr algn="ctr"/>
                      <a:r>
                        <a:rPr lang="en-US" sz="4000">
                          <a:solidFill>
                            <a:srgbClr val="FFFFFF"/>
                          </a:solidFill>
                        </a:rPr>
                        <a:t>A</a:t>
                      </a:r>
                    </a:p>
                  </a:txBody>
                  <a:tcPr anchor="ctr">
                    <a:solidFill>
                      <a:srgbClr val="252F5C"/>
                    </a:solidFill>
                  </a:tcPr>
                </a:tc>
                <a:tc>
                  <a:txBody>
                    <a:bodyPr/>
                    <a:lstStyle/>
                    <a:p>
                      <a:r>
                        <a:rPr lang="en-US" sz="2400">
                          <a:solidFill>
                            <a:schemeClr val="bg1"/>
                          </a:solidFill>
                        </a:rPr>
                        <a:t>Acknowledge</a:t>
                      </a:r>
                    </a:p>
                  </a:txBody>
                  <a:tcPr anchor="ctr"/>
                </a:tc>
                <a:tc>
                  <a:txBody>
                    <a:bodyPr/>
                    <a:lstStyle/>
                    <a:p>
                      <a:r>
                        <a:rPr lang="en-US" sz="1900">
                          <a:solidFill>
                            <a:schemeClr val="bg1"/>
                          </a:solidFill>
                          <a:latin typeface="+mj-lt"/>
                        </a:rPr>
                        <a:t>Greet the patient by name and acknowledge any family or friends in the room. Be mindful of body language - m</a:t>
                      </a:r>
                      <a:r>
                        <a:rPr lang="en-US" sz="1900" b="0" i="0" u="none" strike="noStrike" noProof="0">
                          <a:solidFill>
                            <a:schemeClr val="bg1"/>
                          </a:solidFill>
                          <a:latin typeface="+mj-lt"/>
                        </a:rPr>
                        <a:t>ake eye contact, smile, when possible, sit at the level of the patient, etc. </a:t>
                      </a:r>
                      <a:endParaRPr lang="en-US" sz="1900">
                        <a:solidFill>
                          <a:schemeClr val="bg1"/>
                        </a:solidFill>
                        <a:latin typeface="+mj-lt"/>
                      </a:endParaRPr>
                    </a:p>
                  </a:txBody>
                  <a:tcPr marL="274320" marR="182880"/>
                </a:tc>
                <a:extLst>
                  <a:ext uri="{0D108BD9-81ED-4DB2-BD59-A6C34878D82A}">
                    <a16:rowId xmlns:a16="http://schemas.microsoft.com/office/drawing/2014/main" val="2288080428"/>
                  </a:ext>
                </a:extLst>
              </a:tr>
              <a:tr h="370840">
                <a:tc>
                  <a:txBody>
                    <a:bodyPr/>
                    <a:lstStyle/>
                    <a:p>
                      <a:pPr algn="ctr"/>
                      <a:r>
                        <a:rPr lang="en-US" sz="4000">
                          <a:solidFill>
                            <a:srgbClr val="FFFFFF"/>
                          </a:solidFill>
                        </a:rPr>
                        <a:t>I</a:t>
                      </a:r>
                    </a:p>
                  </a:txBody>
                  <a:tcPr anchor="ctr">
                    <a:solidFill>
                      <a:srgbClr val="252F5C"/>
                    </a:solidFill>
                  </a:tcPr>
                </a:tc>
                <a:tc>
                  <a:txBody>
                    <a:bodyPr/>
                    <a:lstStyle/>
                    <a:p>
                      <a:r>
                        <a:rPr lang="en-US" sz="2400">
                          <a:solidFill>
                            <a:schemeClr val="bg1"/>
                          </a:solidFill>
                        </a:rPr>
                        <a:t>Introduce</a:t>
                      </a:r>
                    </a:p>
                  </a:txBody>
                  <a:tcPr anchor="ctr"/>
                </a:tc>
                <a:tc>
                  <a:txBody>
                    <a:bodyPr/>
                    <a:lstStyle/>
                    <a:p>
                      <a:r>
                        <a:rPr lang="en-US" sz="1900">
                          <a:solidFill>
                            <a:schemeClr val="bg1"/>
                          </a:solidFill>
                          <a:latin typeface="+mj-lt"/>
                        </a:rPr>
                        <a:t>Introduce yourself with your name, skill set, professional certification, and experience.</a:t>
                      </a:r>
                    </a:p>
                  </a:txBody>
                  <a:tcPr marL="274320" marR="182880"/>
                </a:tc>
                <a:extLst>
                  <a:ext uri="{0D108BD9-81ED-4DB2-BD59-A6C34878D82A}">
                    <a16:rowId xmlns:a16="http://schemas.microsoft.com/office/drawing/2014/main" val="2974493163"/>
                  </a:ext>
                </a:extLst>
              </a:tr>
              <a:tr h="370840">
                <a:tc>
                  <a:txBody>
                    <a:bodyPr/>
                    <a:lstStyle/>
                    <a:p>
                      <a:pPr algn="ctr"/>
                      <a:r>
                        <a:rPr lang="en-US" sz="4000">
                          <a:solidFill>
                            <a:srgbClr val="FFFFFF"/>
                          </a:solidFill>
                        </a:rPr>
                        <a:t>D</a:t>
                      </a:r>
                    </a:p>
                  </a:txBody>
                  <a:tcPr anchor="ctr">
                    <a:solidFill>
                      <a:srgbClr val="252F5C"/>
                    </a:solidFill>
                  </a:tcPr>
                </a:tc>
                <a:tc>
                  <a:txBody>
                    <a:bodyPr/>
                    <a:lstStyle/>
                    <a:p>
                      <a:r>
                        <a:rPr lang="en-US" sz="2400">
                          <a:solidFill>
                            <a:schemeClr val="bg1"/>
                          </a:solidFill>
                        </a:rPr>
                        <a:t>Duration</a:t>
                      </a:r>
                    </a:p>
                  </a:txBody>
                  <a:tcPr anchor="ctr"/>
                </a:tc>
                <a:tc>
                  <a:txBody>
                    <a:bodyPr/>
                    <a:lstStyle/>
                    <a:p>
                      <a:r>
                        <a:rPr lang="en-US" sz="1900">
                          <a:solidFill>
                            <a:schemeClr val="bg1"/>
                          </a:solidFill>
                          <a:latin typeface="+mj-lt"/>
                        </a:rPr>
                        <a:t>Give an accurate time expectation for any screenings, tests, physician arrival, etc. When this isn’t possible, commit to a time when you will update the patient on progress.</a:t>
                      </a:r>
                    </a:p>
                  </a:txBody>
                  <a:tcPr marL="274320" marR="182880"/>
                </a:tc>
                <a:extLst>
                  <a:ext uri="{0D108BD9-81ED-4DB2-BD59-A6C34878D82A}">
                    <a16:rowId xmlns:a16="http://schemas.microsoft.com/office/drawing/2014/main" val="3006833638"/>
                  </a:ext>
                </a:extLst>
              </a:tr>
              <a:tr h="370840">
                <a:tc>
                  <a:txBody>
                    <a:bodyPr/>
                    <a:lstStyle/>
                    <a:p>
                      <a:pPr algn="ctr"/>
                      <a:r>
                        <a:rPr lang="en-US" sz="4000">
                          <a:solidFill>
                            <a:srgbClr val="FFFFFF"/>
                          </a:solidFill>
                        </a:rPr>
                        <a:t>E</a:t>
                      </a:r>
                    </a:p>
                  </a:txBody>
                  <a:tcPr anchor="ctr">
                    <a:solidFill>
                      <a:srgbClr val="252F5C"/>
                    </a:solidFill>
                  </a:tcPr>
                </a:tc>
                <a:tc>
                  <a:txBody>
                    <a:bodyPr/>
                    <a:lstStyle/>
                    <a:p>
                      <a:r>
                        <a:rPr lang="en-US" sz="2400">
                          <a:solidFill>
                            <a:schemeClr val="bg1"/>
                          </a:solidFill>
                        </a:rPr>
                        <a:t>Explanation</a:t>
                      </a:r>
                    </a:p>
                  </a:txBody>
                  <a:tcPr anchor="ctr"/>
                </a:tc>
                <a:tc>
                  <a:txBody>
                    <a:bodyPr/>
                    <a:lstStyle/>
                    <a:p>
                      <a:r>
                        <a:rPr lang="en-US" sz="1900">
                          <a:solidFill>
                            <a:schemeClr val="bg1"/>
                          </a:solidFill>
                          <a:latin typeface="+mj-lt"/>
                        </a:rPr>
                        <a:t>Explain step-by-step what to expect next, encourage and answer questions, and let the patient know this is a screening that’s conducted for all patients. </a:t>
                      </a:r>
                    </a:p>
                  </a:txBody>
                  <a:tcPr marL="274320" marR="182880"/>
                </a:tc>
                <a:extLst>
                  <a:ext uri="{0D108BD9-81ED-4DB2-BD59-A6C34878D82A}">
                    <a16:rowId xmlns:a16="http://schemas.microsoft.com/office/drawing/2014/main" val="992554418"/>
                  </a:ext>
                </a:extLst>
              </a:tr>
              <a:tr h="370840">
                <a:tc>
                  <a:txBody>
                    <a:bodyPr/>
                    <a:lstStyle/>
                    <a:p>
                      <a:pPr algn="ctr"/>
                      <a:r>
                        <a:rPr lang="en-US" sz="4000">
                          <a:solidFill>
                            <a:srgbClr val="FFFFFF"/>
                          </a:solidFill>
                        </a:rPr>
                        <a:t>T</a:t>
                      </a:r>
                    </a:p>
                  </a:txBody>
                  <a:tcPr anchor="ctr">
                    <a:solidFill>
                      <a:srgbClr val="252F5C"/>
                    </a:solidFill>
                  </a:tcPr>
                </a:tc>
                <a:tc>
                  <a:txBody>
                    <a:bodyPr/>
                    <a:lstStyle/>
                    <a:p>
                      <a:r>
                        <a:rPr lang="en-US" sz="2400">
                          <a:solidFill>
                            <a:schemeClr val="bg1"/>
                          </a:solidFill>
                        </a:rPr>
                        <a:t>Thank You</a:t>
                      </a:r>
                    </a:p>
                  </a:txBody>
                  <a:tcPr anchor="ctr"/>
                </a:tc>
                <a:tc>
                  <a:txBody>
                    <a:bodyPr/>
                    <a:lstStyle/>
                    <a:p>
                      <a:r>
                        <a:rPr lang="en-US" sz="1900">
                          <a:solidFill>
                            <a:schemeClr val="bg1"/>
                          </a:solidFill>
                          <a:latin typeface="+mj-lt"/>
                        </a:rPr>
                        <a:t>Thank the patient and/or family and friends for their communication and cooperation. </a:t>
                      </a:r>
                    </a:p>
                  </a:txBody>
                  <a:tcPr marL="274320" marR="182880"/>
                </a:tc>
                <a:extLst>
                  <a:ext uri="{0D108BD9-81ED-4DB2-BD59-A6C34878D82A}">
                    <a16:rowId xmlns:a16="http://schemas.microsoft.com/office/drawing/2014/main" val="3784790442"/>
                  </a:ext>
                </a:extLst>
              </a:tr>
            </a:tbl>
          </a:graphicData>
        </a:graphic>
      </p:graphicFrame>
      <p:sp>
        <p:nvSpPr>
          <p:cNvPr id="5" name="TextBox 4">
            <a:extLst>
              <a:ext uri="{FF2B5EF4-FFF2-40B4-BE49-F238E27FC236}">
                <a16:creationId xmlns:a16="http://schemas.microsoft.com/office/drawing/2014/main" id="{401FB427-6A76-68F5-5862-B7B848BD4AEF}"/>
              </a:ext>
            </a:extLst>
          </p:cNvPr>
          <p:cNvSpPr txBox="1"/>
          <p:nvPr/>
        </p:nvSpPr>
        <p:spPr>
          <a:xfrm>
            <a:off x="217168" y="6108326"/>
            <a:ext cx="4647413" cy="40780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Times New Roman" pitchFamily="1" charset="0"/>
                <a:ea typeface="Osaka" pitchFamily="1" charset="-128"/>
                <a:cs typeface="+mn-cs"/>
              </a:rPr>
              <a:t>Adapted from: </a:t>
            </a:r>
            <a:r>
              <a:rPr kumimoji="0" lang="fr-FR" sz="1050" b="0" i="0" u="none" strike="noStrike" kern="1200" cap="none" spc="0" normalizeH="0" baseline="0" noProof="0">
                <a:ln>
                  <a:noFill/>
                </a:ln>
                <a:solidFill>
                  <a:srgbClr val="FFFFFF"/>
                </a:solidFill>
                <a:effectLst/>
                <a:uLnTx/>
                <a:uFillTx/>
                <a:latin typeface="Times New Roman" pitchFamily="1" charset="0"/>
                <a:ea typeface="Osaka" pitchFamily="1" charset="-128"/>
                <a:cs typeface="+mn-cs"/>
                <a:hlinkClick r:id="rId3"/>
              </a:rPr>
              <a:t>AIDET Patient Communication | Huron (studergroup.com)</a:t>
            </a:r>
            <a:endParaRPr kumimoji="0" lang="en-US" sz="1050" b="0" i="0" u="none" strike="noStrike" kern="1200" cap="none" spc="0" normalizeH="0" baseline="0" noProof="0">
              <a:ln>
                <a:noFill/>
              </a:ln>
              <a:solidFill>
                <a:srgbClr val="000000"/>
              </a:solidFill>
              <a:effectLst/>
              <a:uLnTx/>
              <a:uFillTx/>
              <a:latin typeface="Times New Roman" pitchFamily="1" charset="0"/>
              <a:ea typeface="Osaka" pitchFamily="1"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Times New Roman" pitchFamily="1" charset="0"/>
              <a:ea typeface="Osaka" pitchFamily="1" charset="-128"/>
              <a:cs typeface="+mn-cs"/>
            </a:endParaRPr>
          </a:p>
        </p:txBody>
      </p:sp>
    </p:spTree>
    <p:extLst>
      <p:ext uri="{BB962C8B-B14F-4D97-AF65-F5344CB8AC3E}">
        <p14:creationId xmlns:p14="http://schemas.microsoft.com/office/powerpoint/2010/main" val="3025230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36E4C-C897-E2B8-95DA-D9A0B7FA6752}"/>
              </a:ext>
            </a:extLst>
          </p:cNvPr>
          <p:cNvSpPr>
            <a:spLocks noGrp="1"/>
          </p:cNvSpPr>
          <p:nvPr>
            <p:ph type="title"/>
          </p:nvPr>
        </p:nvSpPr>
        <p:spPr/>
        <p:txBody>
          <a:bodyPr/>
          <a:lstStyle/>
          <a:p>
            <a:r>
              <a:rPr lang="en-US"/>
              <a:t>MBQIP Data Reporting Updates</a:t>
            </a:r>
          </a:p>
        </p:txBody>
      </p:sp>
    </p:spTree>
    <p:extLst>
      <p:ext uri="{BB962C8B-B14F-4D97-AF65-F5344CB8AC3E}">
        <p14:creationId xmlns:p14="http://schemas.microsoft.com/office/powerpoint/2010/main" val="1698338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80D9-DBE5-7CFC-3EC6-CA261131D0BE}"/>
              </a:ext>
            </a:extLst>
          </p:cNvPr>
          <p:cNvSpPr>
            <a:spLocks noGrp="1"/>
          </p:cNvSpPr>
          <p:nvPr>
            <p:ph type="title"/>
          </p:nvPr>
        </p:nvSpPr>
        <p:spPr/>
        <p:txBody>
          <a:bodyPr/>
          <a:lstStyle/>
          <a:p>
            <a:r>
              <a:rPr lang="en-US" sz="3600"/>
              <a:t>Discussion Reflection</a:t>
            </a:r>
          </a:p>
        </p:txBody>
      </p:sp>
      <p:sp>
        <p:nvSpPr>
          <p:cNvPr id="3" name="Content Placeholder 2">
            <a:extLst>
              <a:ext uri="{FF2B5EF4-FFF2-40B4-BE49-F238E27FC236}">
                <a16:creationId xmlns:a16="http://schemas.microsoft.com/office/drawing/2014/main" id="{72D79882-6BD2-9144-C180-F6B8A97181B9}"/>
              </a:ext>
            </a:extLst>
          </p:cNvPr>
          <p:cNvSpPr>
            <a:spLocks noGrp="1"/>
          </p:cNvSpPr>
          <p:nvPr>
            <p:ph idx="1"/>
          </p:nvPr>
        </p:nvSpPr>
        <p:spPr/>
        <p:txBody>
          <a:bodyPr/>
          <a:lstStyle/>
          <a:p>
            <a:r>
              <a:rPr lang="en-US">
                <a:cs typeface="Arial"/>
              </a:rPr>
              <a:t>Where have you experienced growth in this component?</a:t>
            </a:r>
            <a:endParaRPr lang="en-US">
              <a:solidFill>
                <a:srgbClr val="FFFFFF"/>
              </a:solidFill>
              <a:cs typeface="Arial"/>
            </a:endParaRPr>
          </a:p>
          <a:p>
            <a:r>
              <a:rPr lang="en-US">
                <a:cs typeface="Arial"/>
              </a:rPr>
              <a:t>What are continued barriers and opportunities you see in moving forward?</a:t>
            </a:r>
            <a:endParaRPr lang="en-US">
              <a:solidFill>
                <a:srgbClr val="FFFFFF"/>
              </a:solidFill>
              <a:cs typeface="Arial"/>
            </a:endParaRPr>
          </a:p>
          <a:p>
            <a:r>
              <a:rPr lang="en-US">
                <a:cs typeface="Arial"/>
              </a:rPr>
              <a:t>What additional resources would be helpful?</a:t>
            </a:r>
            <a:endParaRPr lang="en-US"/>
          </a:p>
        </p:txBody>
      </p:sp>
    </p:spTree>
    <p:extLst>
      <p:ext uri="{BB962C8B-B14F-4D97-AF65-F5344CB8AC3E}">
        <p14:creationId xmlns:p14="http://schemas.microsoft.com/office/powerpoint/2010/main" val="2746769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254B55-BD27-E2CC-7A85-5ADF52057D95}"/>
              </a:ext>
            </a:extLst>
          </p:cNvPr>
          <p:cNvSpPr>
            <a:spLocks noGrp="1"/>
          </p:cNvSpPr>
          <p:nvPr>
            <p:ph/>
          </p:nvPr>
        </p:nvSpPr>
        <p:spPr>
          <a:xfrm>
            <a:off x="914400" y="1716656"/>
            <a:ext cx="10363200" cy="4106174"/>
          </a:xfrm>
        </p:spPr>
        <p:txBody>
          <a:bodyPr/>
          <a:lstStyle/>
          <a:p>
            <a:pPr marL="0" indent="0">
              <a:buNone/>
            </a:pPr>
            <a:endParaRPr lang="en-US" sz="3200"/>
          </a:p>
          <a:p>
            <a:pPr marL="0" indent="0">
              <a:buNone/>
            </a:pPr>
            <a:endParaRPr lang="en-US"/>
          </a:p>
          <a:p>
            <a:pPr marL="0" indent="0">
              <a:buNone/>
            </a:pPr>
            <a:r>
              <a:rPr lang="en-US" sz="3600" b="1"/>
              <a:t>Component 3: Engaging Community Partners</a:t>
            </a:r>
          </a:p>
          <a:p>
            <a:endParaRPr lang="en-US"/>
          </a:p>
        </p:txBody>
      </p:sp>
    </p:spTree>
    <p:extLst>
      <p:ext uri="{BB962C8B-B14F-4D97-AF65-F5344CB8AC3E}">
        <p14:creationId xmlns:p14="http://schemas.microsoft.com/office/powerpoint/2010/main" val="1953206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74740-13A4-8796-121E-A614236F9D0E}"/>
              </a:ext>
            </a:extLst>
          </p:cNvPr>
          <p:cNvSpPr>
            <a:spLocks noGrp="1"/>
          </p:cNvSpPr>
          <p:nvPr>
            <p:ph type="title"/>
          </p:nvPr>
        </p:nvSpPr>
        <p:spPr/>
        <p:txBody>
          <a:bodyPr/>
          <a:lstStyle/>
          <a:p>
            <a:r>
              <a:rPr lang="en-US" sz="3600"/>
              <a:t>Identifying Resources</a:t>
            </a:r>
          </a:p>
        </p:txBody>
      </p:sp>
      <p:sp>
        <p:nvSpPr>
          <p:cNvPr id="3" name="Content Placeholder 2">
            <a:extLst>
              <a:ext uri="{FF2B5EF4-FFF2-40B4-BE49-F238E27FC236}">
                <a16:creationId xmlns:a16="http://schemas.microsoft.com/office/drawing/2014/main" id="{27D4E2B1-6FA4-0909-F190-A8DE09867CC5}"/>
              </a:ext>
            </a:extLst>
          </p:cNvPr>
          <p:cNvSpPr>
            <a:spLocks noGrp="1"/>
          </p:cNvSpPr>
          <p:nvPr>
            <p:ph idx="1"/>
          </p:nvPr>
        </p:nvSpPr>
        <p:spPr>
          <a:xfrm>
            <a:off x="914400" y="1678546"/>
            <a:ext cx="10363200" cy="4114800"/>
          </a:xfrm>
        </p:spPr>
        <p:txBody>
          <a:bodyPr/>
          <a:lstStyle/>
          <a:p>
            <a:r>
              <a:rPr lang="en-US" sz="2800"/>
              <a:t>Compile a list of resources in your community that address SDOH</a:t>
            </a:r>
          </a:p>
          <a:p>
            <a:r>
              <a:rPr lang="en-US" sz="2800"/>
              <a:t>Identify a team that will lead this process</a:t>
            </a:r>
          </a:p>
          <a:p>
            <a:r>
              <a:rPr lang="en-US" sz="2800"/>
              <a:t>Consider what’s currently available through existing partnerships that the CAH has; start identifying other resources in the community</a:t>
            </a:r>
          </a:p>
          <a:p>
            <a:r>
              <a:rPr lang="en-US" sz="2800"/>
              <a:t>Review key MN Directories for resource information in your area; add to your homegrown list.</a:t>
            </a:r>
          </a:p>
          <a:p>
            <a:endParaRPr lang="en-US"/>
          </a:p>
          <a:p>
            <a:endParaRPr lang="en-US"/>
          </a:p>
        </p:txBody>
      </p:sp>
    </p:spTree>
    <p:extLst>
      <p:ext uri="{BB962C8B-B14F-4D97-AF65-F5344CB8AC3E}">
        <p14:creationId xmlns:p14="http://schemas.microsoft.com/office/powerpoint/2010/main" val="18890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2AE1-55A9-DC16-5C9D-4C38551F9F33}"/>
              </a:ext>
            </a:extLst>
          </p:cNvPr>
          <p:cNvSpPr>
            <a:spLocks noGrp="1"/>
          </p:cNvSpPr>
          <p:nvPr>
            <p:ph type="title"/>
          </p:nvPr>
        </p:nvSpPr>
        <p:spPr/>
        <p:txBody>
          <a:bodyPr/>
          <a:lstStyle/>
          <a:p>
            <a:r>
              <a:rPr lang="en-US" sz="3600"/>
              <a:t>Building a Plan for Community Engagement</a:t>
            </a:r>
          </a:p>
        </p:txBody>
      </p:sp>
      <p:sp>
        <p:nvSpPr>
          <p:cNvPr id="3" name="Content Placeholder 2">
            <a:extLst>
              <a:ext uri="{FF2B5EF4-FFF2-40B4-BE49-F238E27FC236}">
                <a16:creationId xmlns:a16="http://schemas.microsoft.com/office/drawing/2014/main" id="{B28E8DCE-BAD4-D458-49C8-903D4430DB2B}"/>
              </a:ext>
            </a:extLst>
          </p:cNvPr>
          <p:cNvSpPr>
            <a:spLocks noGrp="1"/>
          </p:cNvSpPr>
          <p:nvPr>
            <p:ph idx="1"/>
          </p:nvPr>
        </p:nvSpPr>
        <p:spPr/>
        <p:txBody>
          <a:bodyPr/>
          <a:lstStyle/>
          <a:p>
            <a:r>
              <a:rPr lang="en-US" sz="2800"/>
              <a:t>Develop a plan to engage community partners into CAH’s strategy to help address SDOH</a:t>
            </a:r>
          </a:p>
          <a:p>
            <a:r>
              <a:rPr lang="en-US" sz="2800"/>
              <a:t>Share data, communicate, engage local leaders, cultural, faith-based organizations to support</a:t>
            </a:r>
          </a:p>
          <a:p>
            <a:r>
              <a:rPr lang="en-US" sz="2800"/>
              <a:t>Seek funding opportunities to support SDOH work</a:t>
            </a:r>
          </a:p>
          <a:p>
            <a:endParaRPr lang="en-US"/>
          </a:p>
        </p:txBody>
      </p:sp>
    </p:spTree>
    <p:extLst>
      <p:ext uri="{BB962C8B-B14F-4D97-AF65-F5344CB8AC3E}">
        <p14:creationId xmlns:p14="http://schemas.microsoft.com/office/powerpoint/2010/main" val="2587152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80D9-DBE5-7CFC-3EC6-CA261131D0BE}"/>
              </a:ext>
            </a:extLst>
          </p:cNvPr>
          <p:cNvSpPr>
            <a:spLocks noGrp="1"/>
          </p:cNvSpPr>
          <p:nvPr>
            <p:ph type="title"/>
          </p:nvPr>
        </p:nvSpPr>
        <p:spPr/>
        <p:txBody>
          <a:bodyPr/>
          <a:lstStyle/>
          <a:p>
            <a:r>
              <a:rPr lang="en-US" sz="3600"/>
              <a:t>Discussion Reflection</a:t>
            </a:r>
          </a:p>
        </p:txBody>
      </p:sp>
      <p:sp>
        <p:nvSpPr>
          <p:cNvPr id="3" name="Content Placeholder 2">
            <a:extLst>
              <a:ext uri="{FF2B5EF4-FFF2-40B4-BE49-F238E27FC236}">
                <a16:creationId xmlns:a16="http://schemas.microsoft.com/office/drawing/2014/main" id="{72D79882-6BD2-9144-C180-F6B8A97181B9}"/>
              </a:ext>
            </a:extLst>
          </p:cNvPr>
          <p:cNvSpPr>
            <a:spLocks noGrp="1"/>
          </p:cNvSpPr>
          <p:nvPr>
            <p:ph idx="1"/>
          </p:nvPr>
        </p:nvSpPr>
        <p:spPr/>
        <p:txBody>
          <a:bodyPr/>
          <a:lstStyle/>
          <a:p>
            <a:r>
              <a:rPr lang="en-US">
                <a:cs typeface="Arial"/>
              </a:rPr>
              <a:t>Where have you all experienced growth in this component?</a:t>
            </a:r>
            <a:endParaRPr lang="en-US">
              <a:solidFill>
                <a:srgbClr val="FFFFFF"/>
              </a:solidFill>
              <a:cs typeface="Arial"/>
            </a:endParaRPr>
          </a:p>
          <a:p>
            <a:r>
              <a:rPr lang="en-US">
                <a:cs typeface="Arial"/>
              </a:rPr>
              <a:t>What are continued barriers and opportunities you see in moving this forward?</a:t>
            </a:r>
            <a:endParaRPr lang="en-US">
              <a:solidFill>
                <a:srgbClr val="FFFFFF"/>
              </a:solidFill>
              <a:cs typeface="Arial"/>
            </a:endParaRPr>
          </a:p>
          <a:p>
            <a:r>
              <a:rPr lang="en-US">
                <a:cs typeface="Arial"/>
              </a:rPr>
              <a:t>What additional resources would be helpful?</a:t>
            </a:r>
            <a:endParaRPr lang="en-US"/>
          </a:p>
        </p:txBody>
      </p:sp>
    </p:spTree>
    <p:extLst>
      <p:ext uri="{BB962C8B-B14F-4D97-AF65-F5344CB8AC3E}">
        <p14:creationId xmlns:p14="http://schemas.microsoft.com/office/powerpoint/2010/main" val="3244497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254B55-BD27-E2CC-7A85-5ADF52057D95}"/>
              </a:ext>
            </a:extLst>
          </p:cNvPr>
          <p:cNvSpPr>
            <a:spLocks noGrp="1"/>
          </p:cNvSpPr>
          <p:nvPr>
            <p:ph/>
          </p:nvPr>
        </p:nvSpPr>
        <p:spPr/>
        <p:txBody>
          <a:bodyPr/>
          <a:lstStyle/>
          <a:p>
            <a:pPr marL="0" indent="0">
              <a:buNone/>
            </a:pPr>
            <a:endParaRPr lang="en-US" sz="3200"/>
          </a:p>
          <a:p>
            <a:pPr marL="0" indent="0">
              <a:buNone/>
            </a:pPr>
            <a:endParaRPr lang="en-US"/>
          </a:p>
          <a:p>
            <a:pPr marL="0" indent="0">
              <a:buNone/>
            </a:pPr>
            <a:r>
              <a:rPr lang="en-US" sz="3600" b="1"/>
              <a:t>Component 4: Action Plan Implementation and Progress Monitoring/Informing Community Members and Other Key Constituencies</a:t>
            </a:r>
          </a:p>
          <a:p>
            <a:endParaRPr lang="en-US"/>
          </a:p>
        </p:txBody>
      </p:sp>
    </p:spTree>
    <p:extLst>
      <p:ext uri="{BB962C8B-B14F-4D97-AF65-F5344CB8AC3E}">
        <p14:creationId xmlns:p14="http://schemas.microsoft.com/office/powerpoint/2010/main" val="2630545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E272EAA-91DB-91C8-9D9C-BB6F7BDD0B1E}"/>
              </a:ext>
            </a:extLst>
          </p:cNvPr>
          <p:cNvSpPr>
            <a:spLocks noGrp="1"/>
          </p:cNvSpPr>
          <p:nvPr>
            <p:ph idx="1"/>
          </p:nvPr>
        </p:nvSpPr>
        <p:spPr>
          <a:xfrm>
            <a:off x="914400" y="4397188"/>
            <a:ext cx="10363200" cy="1647265"/>
          </a:xfrm>
        </p:spPr>
        <p:txBody>
          <a:bodyPr/>
          <a:lstStyle/>
          <a:p>
            <a:r>
              <a:rPr lang="en-US" sz="2000"/>
              <a:t>Plan: Develop the Initiative</a:t>
            </a:r>
          </a:p>
          <a:p>
            <a:r>
              <a:rPr lang="en-US" sz="2000"/>
              <a:t>Do: Implement Your Plan</a:t>
            </a:r>
          </a:p>
          <a:p>
            <a:r>
              <a:rPr lang="en-US" sz="2000"/>
              <a:t>Study: Analyze the Results</a:t>
            </a:r>
          </a:p>
          <a:p>
            <a:r>
              <a:rPr lang="en-US" sz="2000"/>
              <a:t>Act: Adjust the Plan or Process</a:t>
            </a:r>
          </a:p>
        </p:txBody>
      </p:sp>
      <p:pic>
        <p:nvPicPr>
          <p:cNvPr id="9" name="Picture 8" descr="A purple rectangular object with white text&#10;&#10;Description automatically generated">
            <a:extLst>
              <a:ext uri="{FF2B5EF4-FFF2-40B4-BE49-F238E27FC236}">
                <a16:creationId xmlns:a16="http://schemas.microsoft.com/office/drawing/2014/main" id="{923602A6-27DB-3C0F-AF68-9A3DB6AFB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124" y="2366684"/>
            <a:ext cx="7393168" cy="1953258"/>
          </a:xfrm>
          <a:prstGeom prst="rect">
            <a:avLst/>
          </a:prstGeom>
        </p:spPr>
      </p:pic>
      <p:sp>
        <p:nvSpPr>
          <p:cNvPr id="11" name="TextBox 10">
            <a:extLst>
              <a:ext uri="{FF2B5EF4-FFF2-40B4-BE49-F238E27FC236}">
                <a16:creationId xmlns:a16="http://schemas.microsoft.com/office/drawing/2014/main" id="{76D0CA77-D1CE-7DD4-34C9-C0DC81F4FB03}"/>
              </a:ext>
            </a:extLst>
          </p:cNvPr>
          <p:cNvSpPr txBox="1"/>
          <p:nvPr/>
        </p:nvSpPr>
        <p:spPr>
          <a:xfrm>
            <a:off x="854230" y="1566584"/>
            <a:ext cx="1048354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Osaka"/>
                <a:cs typeface="+mn-cs"/>
              </a:rPr>
              <a:t>PDSA is a methodology to test small changes in a practice's workflow or clinical services. Common questions are used throughout the iterative cycle.</a:t>
            </a:r>
          </a:p>
        </p:txBody>
      </p:sp>
      <p:sp>
        <p:nvSpPr>
          <p:cNvPr id="12" name="Title 1">
            <a:extLst>
              <a:ext uri="{FF2B5EF4-FFF2-40B4-BE49-F238E27FC236}">
                <a16:creationId xmlns:a16="http://schemas.microsoft.com/office/drawing/2014/main" id="{CDE43B95-4720-FACB-779A-4984D201806B}"/>
              </a:ext>
            </a:extLst>
          </p:cNvPr>
          <p:cNvSpPr>
            <a:spLocks noGrp="1"/>
          </p:cNvSpPr>
          <p:nvPr>
            <p:ph type="title"/>
          </p:nvPr>
        </p:nvSpPr>
        <p:spPr>
          <a:xfrm>
            <a:off x="854230" y="423584"/>
            <a:ext cx="10363200" cy="1143000"/>
          </a:xfrm>
        </p:spPr>
        <p:txBody>
          <a:bodyPr/>
          <a:lstStyle/>
          <a:p>
            <a:r>
              <a:rPr lang="en-US"/>
              <a:t>The Model for Improvement - PDSA</a:t>
            </a:r>
          </a:p>
        </p:txBody>
      </p:sp>
    </p:spTree>
    <p:extLst>
      <p:ext uri="{BB962C8B-B14F-4D97-AF65-F5344CB8AC3E}">
        <p14:creationId xmlns:p14="http://schemas.microsoft.com/office/powerpoint/2010/main" val="3292225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42552-EADA-405F-13B2-463B062DAA9F}"/>
              </a:ext>
            </a:extLst>
          </p:cNvPr>
          <p:cNvSpPr>
            <a:spLocks noGrp="1"/>
          </p:cNvSpPr>
          <p:nvPr>
            <p:ph type="title"/>
          </p:nvPr>
        </p:nvSpPr>
        <p:spPr/>
        <p:txBody>
          <a:bodyPr/>
          <a:lstStyle/>
          <a:p>
            <a:r>
              <a:rPr lang="en-US"/>
              <a:t>Data Reporting Dashboards</a:t>
            </a:r>
          </a:p>
        </p:txBody>
      </p:sp>
      <p:pic>
        <p:nvPicPr>
          <p:cNvPr id="7" name="Content Placeholder 6">
            <a:extLst>
              <a:ext uri="{FF2B5EF4-FFF2-40B4-BE49-F238E27FC236}">
                <a16:creationId xmlns:a16="http://schemas.microsoft.com/office/drawing/2014/main" id="{A80159F5-B97F-088A-8F57-D7780FC82B0F}"/>
              </a:ext>
            </a:extLst>
          </p:cNvPr>
          <p:cNvPicPr>
            <a:picLocks noGrp="1" noChangeAspect="1"/>
          </p:cNvPicPr>
          <p:nvPr>
            <p:ph idx="1"/>
          </p:nvPr>
        </p:nvPicPr>
        <p:blipFill>
          <a:blip r:embed="rId2"/>
          <a:stretch>
            <a:fillRect/>
          </a:stretch>
        </p:blipFill>
        <p:spPr>
          <a:xfrm>
            <a:off x="1139980" y="1458402"/>
            <a:ext cx="4700373" cy="3236254"/>
          </a:xfrm>
        </p:spPr>
      </p:pic>
      <p:pic>
        <p:nvPicPr>
          <p:cNvPr id="9" name="Picture 8">
            <a:extLst>
              <a:ext uri="{FF2B5EF4-FFF2-40B4-BE49-F238E27FC236}">
                <a16:creationId xmlns:a16="http://schemas.microsoft.com/office/drawing/2014/main" id="{B922A7C4-5282-82B7-D705-1B5B9F96F38E}"/>
              </a:ext>
            </a:extLst>
          </p:cNvPr>
          <p:cNvPicPr>
            <a:picLocks noChangeAspect="1"/>
          </p:cNvPicPr>
          <p:nvPr/>
        </p:nvPicPr>
        <p:blipFill>
          <a:blip r:embed="rId3"/>
          <a:stretch>
            <a:fillRect/>
          </a:stretch>
        </p:blipFill>
        <p:spPr>
          <a:xfrm>
            <a:off x="5840353" y="2657227"/>
            <a:ext cx="4940171" cy="3290349"/>
          </a:xfrm>
          <a:prstGeom prst="rect">
            <a:avLst/>
          </a:prstGeom>
        </p:spPr>
      </p:pic>
    </p:spTree>
    <p:extLst>
      <p:ext uri="{BB962C8B-B14F-4D97-AF65-F5344CB8AC3E}">
        <p14:creationId xmlns:p14="http://schemas.microsoft.com/office/powerpoint/2010/main" val="85941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D155C-B332-9F9B-F479-3809B30B2CD8}"/>
              </a:ext>
            </a:extLst>
          </p:cNvPr>
          <p:cNvSpPr>
            <a:spLocks noGrp="1"/>
          </p:cNvSpPr>
          <p:nvPr>
            <p:ph type="title"/>
          </p:nvPr>
        </p:nvSpPr>
        <p:spPr/>
        <p:txBody>
          <a:bodyPr/>
          <a:lstStyle/>
          <a:p>
            <a:r>
              <a:rPr lang="en-US" sz="3600"/>
              <a:t>Community level data</a:t>
            </a:r>
          </a:p>
        </p:txBody>
      </p:sp>
      <p:sp>
        <p:nvSpPr>
          <p:cNvPr id="3" name="Content Placeholder 2">
            <a:extLst>
              <a:ext uri="{FF2B5EF4-FFF2-40B4-BE49-F238E27FC236}">
                <a16:creationId xmlns:a16="http://schemas.microsoft.com/office/drawing/2014/main" id="{7B319786-99CD-3033-797E-6D010154B2CF}"/>
              </a:ext>
            </a:extLst>
          </p:cNvPr>
          <p:cNvSpPr>
            <a:spLocks noGrp="1"/>
          </p:cNvSpPr>
          <p:nvPr>
            <p:ph idx="1"/>
          </p:nvPr>
        </p:nvSpPr>
        <p:spPr>
          <a:xfrm>
            <a:off x="914400" y="1684986"/>
            <a:ext cx="10363200" cy="4114800"/>
          </a:xfrm>
        </p:spPr>
        <p:txBody>
          <a:bodyPr/>
          <a:lstStyle/>
          <a:p>
            <a:r>
              <a:rPr lang="en-US" sz="2800"/>
              <a:t>Continue to work on and monitor community health needs assessments (connect with your local public health)</a:t>
            </a:r>
          </a:p>
          <a:p>
            <a:r>
              <a:rPr lang="en-US" sz="2800"/>
              <a:t>County Health Rankings: </a:t>
            </a:r>
            <a:r>
              <a:rPr lang="en-US" sz="2800">
                <a:hlinkClick r:id="rId3"/>
              </a:rPr>
              <a:t>County Health Rankings &amp; Roadmaps</a:t>
            </a:r>
            <a:endParaRPr lang="en-US" sz="2800"/>
          </a:p>
          <a:p>
            <a:r>
              <a:rPr lang="en-US" sz="2800"/>
              <a:t>USDA County Level Data Sets: includes poverty, population, unemployment, education; Atlas of Rural and Small-Town America: </a:t>
            </a:r>
            <a:r>
              <a:rPr lang="en-US" sz="2800">
                <a:hlinkClick r:id="rId4"/>
              </a:rPr>
              <a:t>USDA ERS - County-level Data Sets</a:t>
            </a:r>
            <a:endParaRPr lang="en-US" sz="2800"/>
          </a:p>
          <a:p>
            <a:pPr marL="0" indent="0">
              <a:buNone/>
            </a:pPr>
            <a:endParaRPr lang="en-US"/>
          </a:p>
        </p:txBody>
      </p:sp>
    </p:spTree>
    <p:extLst>
      <p:ext uri="{BB962C8B-B14F-4D97-AF65-F5344CB8AC3E}">
        <p14:creationId xmlns:p14="http://schemas.microsoft.com/office/powerpoint/2010/main" val="2994987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EB76-52F6-A35E-4B5E-4B132EB36969}"/>
              </a:ext>
            </a:extLst>
          </p:cNvPr>
          <p:cNvSpPr>
            <a:spLocks noGrp="1"/>
          </p:cNvSpPr>
          <p:nvPr>
            <p:ph type="title"/>
          </p:nvPr>
        </p:nvSpPr>
        <p:spPr/>
        <p:txBody>
          <a:bodyPr/>
          <a:lstStyle/>
          <a:p>
            <a:r>
              <a:rPr lang="en-US"/>
              <a:t>Wrap up </a:t>
            </a:r>
          </a:p>
        </p:txBody>
      </p:sp>
      <p:sp>
        <p:nvSpPr>
          <p:cNvPr id="3" name="Content Placeholder 2">
            <a:extLst>
              <a:ext uri="{FF2B5EF4-FFF2-40B4-BE49-F238E27FC236}">
                <a16:creationId xmlns:a16="http://schemas.microsoft.com/office/drawing/2014/main" id="{6F792B33-773A-C90A-4198-1D3729FCED36}"/>
              </a:ext>
            </a:extLst>
          </p:cNvPr>
          <p:cNvSpPr>
            <a:spLocks noGrp="1"/>
          </p:cNvSpPr>
          <p:nvPr>
            <p:ph idx="1"/>
          </p:nvPr>
        </p:nvSpPr>
        <p:spPr>
          <a:xfrm>
            <a:off x="853440" y="1752600"/>
            <a:ext cx="10363200" cy="4114800"/>
          </a:xfrm>
        </p:spPr>
        <p:txBody>
          <a:bodyPr/>
          <a:lstStyle/>
          <a:p>
            <a:r>
              <a:rPr lang="en-US" sz="2400"/>
              <a:t>Next SDOH LAN CAH Cohort of 15 CAHs to start in October 2024 (recruitment email in September 2024)</a:t>
            </a:r>
          </a:p>
          <a:p>
            <a:r>
              <a:rPr lang="en-US" sz="2400"/>
              <a:t>SDOH Toolkit in the works – announcement email in September</a:t>
            </a:r>
          </a:p>
          <a:p>
            <a:r>
              <a:rPr lang="en-US" sz="2400"/>
              <a:t>MBQIP Website: </a:t>
            </a:r>
            <a:r>
              <a:rPr lang="en-US" sz="2400">
                <a:hlinkClick r:id="rId2"/>
              </a:rPr>
              <a:t>Minnesota Critical Access Hospital Reporting and Improvement Assistance - </a:t>
            </a:r>
            <a:r>
              <a:rPr lang="en-US" sz="2400" err="1">
                <a:hlinkClick r:id="rId2"/>
              </a:rPr>
              <a:t>Stratis</a:t>
            </a:r>
            <a:r>
              <a:rPr lang="en-US" sz="2400">
                <a:hlinkClick r:id="rId2"/>
              </a:rPr>
              <a:t> Health</a:t>
            </a:r>
            <a:endParaRPr lang="en-US" sz="2400"/>
          </a:p>
          <a:p>
            <a:pPr lvl="1"/>
            <a:r>
              <a:rPr lang="en-US" sz="2000" b="1"/>
              <a:t>Quality Reporting guide: </a:t>
            </a:r>
            <a:r>
              <a:rPr lang="en-US" sz="2000">
                <a:hlinkClick r:id="rId3"/>
              </a:rPr>
              <a:t>MBQIP-Quality-Reporting-Guide </a:t>
            </a:r>
            <a:r>
              <a:rPr lang="en-US" sz="2000" err="1">
                <a:hlinkClick r:id="rId3"/>
              </a:rPr>
              <a:t>Minnesota_May</a:t>
            </a:r>
            <a:r>
              <a:rPr lang="en-US" sz="2000">
                <a:hlinkClick r:id="rId3"/>
              </a:rPr>
              <a:t> 2024 (stratishealth.org)</a:t>
            </a:r>
            <a:endParaRPr lang="en-US" sz="2000"/>
          </a:p>
          <a:p>
            <a:pPr marL="0" indent="0">
              <a:buNone/>
            </a:pPr>
            <a:endParaRPr lang="en-US" sz="2400"/>
          </a:p>
          <a:p>
            <a:r>
              <a:rPr lang="en-US" sz="2400"/>
              <a:t>Contact us with questions: </a:t>
            </a:r>
            <a:r>
              <a:rPr lang="en-US" sz="2400">
                <a:hlinkClick r:id="rId4"/>
              </a:rPr>
              <a:t>jwinters@stratishealth.org</a:t>
            </a:r>
            <a:endParaRPr lang="en-US" sz="2400"/>
          </a:p>
          <a:p>
            <a:pPr marL="0" indent="0">
              <a:buNone/>
            </a:pPr>
            <a:endParaRPr lang="en-US" sz="2400"/>
          </a:p>
          <a:p>
            <a:pPr marL="0" indent="0">
              <a:buNone/>
            </a:pPr>
            <a:endParaRPr lang="en-US"/>
          </a:p>
          <a:p>
            <a:pPr marL="857250" lvl="1" indent="-457200"/>
            <a:endParaRPr lang="en-US"/>
          </a:p>
          <a:p>
            <a:endParaRPr lang="en-US"/>
          </a:p>
        </p:txBody>
      </p:sp>
    </p:spTree>
    <p:extLst>
      <p:ext uri="{BB962C8B-B14F-4D97-AF65-F5344CB8AC3E}">
        <p14:creationId xmlns:p14="http://schemas.microsoft.com/office/powerpoint/2010/main" val="406097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42923-C79D-5F55-6935-7852035BE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EA123B-F511-1D85-F661-66797F838B64}"/>
              </a:ext>
            </a:extLst>
          </p:cNvPr>
          <p:cNvSpPr>
            <a:spLocks noGrp="1"/>
          </p:cNvSpPr>
          <p:nvPr>
            <p:ph type="title"/>
          </p:nvPr>
        </p:nvSpPr>
        <p:spPr>
          <a:xfrm>
            <a:off x="914400" y="130628"/>
            <a:ext cx="10363200" cy="994718"/>
          </a:xfrm>
        </p:spPr>
        <p:txBody>
          <a:bodyPr wrap="square" anchor="ctr">
            <a:normAutofit/>
          </a:bodyPr>
          <a:lstStyle/>
          <a:p>
            <a:r>
              <a:rPr lang="en-US" sz="4100"/>
              <a:t>MBQIP 2025: Updated Core Measure Set</a:t>
            </a:r>
          </a:p>
        </p:txBody>
      </p:sp>
      <p:graphicFrame>
        <p:nvGraphicFramePr>
          <p:cNvPr id="8" name="Table 7">
            <a:extLst>
              <a:ext uri="{FF2B5EF4-FFF2-40B4-BE49-F238E27FC236}">
                <a16:creationId xmlns:a16="http://schemas.microsoft.com/office/drawing/2014/main" id="{BF3E620F-4305-D9A2-D6CC-D0F180066152}"/>
              </a:ext>
            </a:extLst>
          </p:cNvPr>
          <p:cNvGraphicFramePr>
            <a:graphicFrameLocks noGrp="1"/>
          </p:cNvGraphicFramePr>
          <p:nvPr/>
        </p:nvGraphicFramePr>
        <p:xfrm>
          <a:off x="786717" y="1801054"/>
          <a:ext cx="11108720" cy="3749040"/>
        </p:xfrm>
        <a:graphic>
          <a:graphicData uri="http://schemas.openxmlformats.org/drawingml/2006/table">
            <a:tbl>
              <a:tblPr firstRow="1" bandRow="1">
                <a:tableStyleId>{3C2FFA5D-87B4-456A-9821-1D502468CF0F}</a:tableStyleId>
              </a:tblPr>
              <a:tblGrid>
                <a:gridCol w="2221744">
                  <a:extLst>
                    <a:ext uri="{9D8B030D-6E8A-4147-A177-3AD203B41FA5}">
                      <a16:colId xmlns:a16="http://schemas.microsoft.com/office/drawing/2014/main" val="3356746777"/>
                    </a:ext>
                  </a:extLst>
                </a:gridCol>
                <a:gridCol w="2221744">
                  <a:extLst>
                    <a:ext uri="{9D8B030D-6E8A-4147-A177-3AD203B41FA5}">
                      <a16:colId xmlns:a16="http://schemas.microsoft.com/office/drawing/2014/main" val="1330891056"/>
                    </a:ext>
                  </a:extLst>
                </a:gridCol>
                <a:gridCol w="2221744">
                  <a:extLst>
                    <a:ext uri="{9D8B030D-6E8A-4147-A177-3AD203B41FA5}">
                      <a16:colId xmlns:a16="http://schemas.microsoft.com/office/drawing/2014/main" val="3596959199"/>
                    </a:ext>
                  </a:extLst>
                </a:gridCol>
                <a:gridCol w="2221744">
                  <a:extLst>
                    <a:ext uri="{9D8B030D-6E8A-4147-A177-3AD203B41FA5}">
                      <a16:colId xmlns:a16="http://schemas.microsoft.com/office/drawing/2014/main" val="2121821161"/>
                    </a:ext>
                  </a:extLst>
                </a:gridCol>
                <a:gridCol w="2221744">
                  <a:extLst>
                    <a:ext uri="{9D8B030D-6E8A-4147-A177-3AD203B41FA5}">
                      <a16:colId xmlns:a16="http://schemas.microsoft.com/office/drawing/2014/main" val="563750173"/>
                    </a:ext>
                  </a:extLst>
                </a:gridCol>
              </a:tblGrid>
              <a:tr h="370840">
                <a:tc>
                  <a:txBody>
                    <a:bodyPr/>
                    <a:lstStyle/>
                    <a:p>
                      <a:pPr algn="ctr"/>
                      <a:r>
                        <a:rPr lang="en-US"/>
                        <a:t>Global </a:t>
                      </a:r>
                    </a:p>
                    <a:p>
                      <a:pPr algn="ctr"/>
                      <a:r>
                        <a:rPr lang="en-US"/>
                        <a:t>Measures</a:t>
                      </a:r>
                    </a:p>
                  </a:txBody>
                  <a:tcPr>
                    <a:solidFill>
                      <a:srgbClr val="252F5C"/>
                    </a:solidFill>
                  </a:tcPr>
                </a:tc>
                <a:tc>
                  <a:txBody>
                    <a:bodyPr/>
                    <a:lstStyle/>
                    <a:p>
                      <a:pPr algn="ctr"/>
                      <a:r>
                        <a:rPr lang="en-US"/>
                        <a:t>Patient </a:t>
                      </a:r>
                    </a:p>
                    <a:p>
                      <a:pPr algn="ctr"/>
                      <a:r>
                        <a:rPr lang="en-US"/>
                        <a:t>Safety</a:t>
                      </a:r>
                    </a:p>
                  </a:txBody>
                  <a:tcPr>
                    <a:solidFill>
                      <a:srgbClr val="252F5C"/>
                    </a:solidFill>
                  </a:tcPr>
                </a:tc>
                <a:tc>
                  <a:txBody>
                    <a:bodyPr/>
                    <a:lstStyle/>
                    <a:p>
                      <a:pPr algn="ctr"/>
                      <a:r>
                        <a:rPr lang="en-US"/>
                        <a:t>Patient Experience</a:t>
                      </a:r>
                    </a:p>
                  </a:txBody>
                  <a:tcPr>
                    <a:solidFill>
                      <a:srgbClr val="252F5C"/>
                    </a:solidFill>
                  </a:tcPr>
                </a:tc>
                <a:tc>
                  <a:txBody>
                    <a:bodyPr/>
                    <a:lstStyle/>
                    <a:p>
                      <a:pPr algn="ctr"/>
                      <a:r>
                        <a:rPr lang="en-US"/>
                        <a:t>Care Coordination</a:t>
                      </a:r>
                    </a:p>
                  </a:txBody>
                  <a:tcPr>
                    <a:solidFill>
                      <a:srgbClr val="252F5C"/>
                    </a:solidFill>
                  </a:tcPr>
                </a:tc>
                <a:tc>
                  <a:txBody>
                    <a:bodyPr/>
                    <a:lstStyle/>
                    <a:p>
                      <a:pPr algn="ctr"/>
                      <a:r>
                        <a:rPr lang="en-US"/>
                        <a:t>Emergency Department</a:t>
                      </a:r>
                    </a:p>
                  </a:txBody>
                  <a:tcPr>
                    <a:solidFill>
                      <a:srgbClr val="252F5C"/>
                    </a:solidFill>
                  </a:tcPr>
                </a:tc>
                <a:extLst>
                  <a:ext uri="{0D108BD9-81ED-4DB2-BD59-A6C34878D82A}">
                    <a16:rowId xmlns:a16="http://schemas.microsoft.com/office/drawing/2014/main" val="1433952173"/>
                  </a:ext>
                </a:extLst>
              </a:tr>
              <a:tr h="370840">
                <a:tc>
                  <a:txBody>
                    <a:bodyPr/>
                    <a:lstStyle/>
                    <a:p>
                      <a:r>
                        <a:rPr lang="en-US" i="1">
                          <a:solidFill>
                            <a:srgbClr val="330033"/>
                          </a:solidFill>
                        </a:rPr>
                        <a:t>CAH Quality Infrastructure Implementation*</a:t>
                      </a:r>
                    </a:p>
                    <a:p>
                      <a:endParaRPr lang="en-US">
                        <a:solidFill>
                          <a:srgbClr val="330033"/>
                        </a:solidFill>
                      </a:endParaRPr>
                    </a:p>
                    <a:p>
                      <a:r>
                        <a:rPr lang="en-US" i="1">
                          <a:solidFill>
                            <a:srgbClr val="330033"/>
                          </a:solidFill>
                        </a:rPr>
                        <a:t>Hospital Commitment to Health Equity*</a:t>
                      </a:r>
                    </a:p>
                  </a:txBody>
                  <a:tcPr>
                    <a:solidFill>
                      <a:schemeClr val="tx1"/>
                    </a:solidFill>
                  </a:tcPr>
                </a:tc>
                <a:tc>
                  <a:txBody>
                    <a:bodyPr/>
                    <a:lstStyle/>
                    <a:p>
                      <a:r>
                        <a:rPr lang="en-US"/>
                        <a:t>Healthcare Personnel Influenza Immunization*</a:t>
                      </a:r>
                    </a:p>
                    <a:p>
                      <a:endParaRPr lang="en-US"/>
                    </a:p>
                    <a:p>
                      <a:r>
                        <a:rPr lang="en-US"/>
                        <a:t>Antibiotic Stewardship Implementation*</a:t>
                      </a:r>
                    </a:p>
                    <a:p>
                      <a:endParaRPr lang="en-US"/>
                    </a:p>
                    <a:p>
                      <a:r>
                        <a:rPr lang="en-US" i="1">
                          <a:solidFill>
                            <a:srgbClr val="330033"/>
                          </a:solidFill>
                        </a:rPr>
                        <a:t>Safe Use of Opioids (eCQM)*</a:t>
                      </a:r>
                    </a:p>
                  </a:txBody>
                  <a:tcPr>
                    <a:solidFill>
                      <a:schemeClr val="tx1"/>
                    </a:solidFill>
                  </a:tcPr>
                </a:tc>
                <a:tc>
                  <a:txBody>
                    <a:bodyPr/>
                    <a:lstStyle/>
                    <a:p>
                      <a:r>
                        <a:rPr lang="en-US"/>
                        <a:t>Hospital Consumer Assessment of Healthcare Providers and Systems (HCAHPS)</a:t>
                      </a:r>
                    </a:p>
                  </a:txBody>
                  <a:tcPr>
                    <a:solidFill>
                      <a:schemeClr val="tx1"/>
                    </a:solidFill>
                  </a:tcPr>
                </a:tc>
                <a:tc>
                  <a:txBody>
                    <a:bodyPr/>
                    <a:lstStyle/>
                    <a:p>
                      <a:r>
                        <a:rPr lang="en-US" i="1">
                          <a:solidFill>
                            <a:srgbClr val="330033"/>
                          </a:solidFill>
                        </a:rPr>
                        <a:t>Hybrid All-Cause Readmissions*</a:t>
                      </a:r>
                    </a:p>
                    <a:p>
                      <a:endParaRPr lang="en-US" i="1">
                        <a:solidFill>
                          <a:srgbClr val="330033"/>
                        </a:solidFill>
                      </a:endParaRPr>
                    </a:p>
                    <a:p>
                      <a:r>
                        <a:rPr lang="en-US" i="1">
                          <a:solidFill>
                            <a:srgbClr val="330033"/>
                          </a:solidFill>
                        </a:rPr>
                        <a:t>Social Determinants of Health (SDOH) Screening*</a:t>
                      </a:r>
                    </a:p>
                    <a:p>
                      <a:endParaRPr lang="en-US" i="1">
                        <a:solidFill>
                          <a:srgbClr val="330033"/>
                        </a:solidFill>
                      </a:endParaRPr>
                    </a:p>
                    <a:p>
                      <a:r>
                        <a:rPr lang="en-US" i="1">
                          <a:solidFill>
                            <a:srgbClr val="330033"/>
                          </a:solidFill>
                        </a:rPr>
                        <a:t>SDOH Screen Positive*</a:t>
                      </a:r>
                    </a:p>
                  </a:txBody>
                  <a:tcPr>
                    <a:solidFill>
                      <a:schemeClr val="tx1"/>
                    </a:solidFill>
                  </a:tcPr>
                </a:tc>
                <a:tc>
                  <a:txBody>
                    <a:bodyPr/>
                    <a:lstStyle/>
                    <a:p>
                      <a:r>
                        <a:rPr lang="en-US"/>
                        <a:t>Emergency Department Transfer Communication (EDTC)</a:t>
                      </a:r>
                    </a:p>
                    <a:p>
                      <a:endParaRPr lang="en-US"/>
                    </a:p>
                    <a:p>
                      <a:r>
                        <a:rPr lang="en-US"/>
                        <a:t>OP-18 Time from Arrival to Departure</a:t>
                      </a:r>
                    </a:p>
                    <a:p>
                      <a:endParaRPr lang="en-US"/>
                    </a:p>
                    <a:p>
                      <a:r>
                        <a:rPr lang="en-US"/>
                        <a:t>OP-22 Left without Being Seen*</a:t>
                      </a:r>
                    </a:p>
                  </a:txBody>
                  <a:tcPr>
                    <a:solidFill>
                      <a:schemeClr val="tx1"/>
                    </a:solidFill>
                  </a:tcPr>
                </a:tc>
                <a:extLst>
                  <a:ext uri="{0D108BD9-81ED-4DB2-BD59-A6C34878D82A}">
                    <a16:rowId xmlns:a16="http://schemas.microsoft.com/office/drawing/2014/main" val="4277153162"/>
                  </a:ext>
                </a:extLst>
              </a:tr>
            </a:tbl>
          </a:graphicData>
        </a:graphic>
      </p:graphicFrame>
      <p:sp>
        <p:nvSpPr>
          <p:cNvPr id="9" name="Star: 5 Points 8">
            <a:extLst>
              <a:ext uri="{FF2B5EF4-FFF2-40B4-BE49-F238E27FC236}">
                <a16:creationId xmlns:a16="http://schemas.microsoft.com/office/drawing/2014/main" id="{7B574094-4CCB-2C91-F1A5-F1C6DCBA175C}"/>
              </a:ext>
            </a:extLst>
          </p:cNvPr>
          <p:cNvSpPr/>
          <p:nvPr/>
        </p:nvSpPr>
        <p:spPr>
          <a:xfrm>
            <a:off x="11405283" y="5168480"/>
            <a:ext cx="308918" cy="296563"/>
          </a:xfrm>
          <a:prstGeom prst="star5">
            <a:avLst/>
          </a:prstGeom>
          <a:solidFill>
            <a:srgbClr val="AF282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Osaka"/>
              <a:cs typeface="+mn-cs"/>
            </a:endParaRPr>
          </a:p>
        </p:txBody>
      </p:sp>
      <p:sp>
        <p:nvSpPr>
          <p:cNvPr id="10" name="Star: 5 Points 9">
            <a:extLst>
              <a:ext uri="{FF2B5EF4-FFF2-40B4-BE49-F238E27FC236}">
                <a16:creationId xmlns:a16="http://schemas.microsoft.com/office/drawing/2014/main" id="{BBF2762E-3B88-1F18-6F3A-B1A9AC40E8C1}"/>
              </a:ext>
            </a:extLst>
          </p:cNvPr>
          <p:cNvSpPr/>
          <p:nvPr/>
        </p:nvSpPr>
        <p:spPr>
          <a:xfrm>
            <a:off x="4287795" y="3577281"/>
            <a:ext cx="308918" cy="296563"/>
          </a:xfrm>
          <a:prstGeom prst="star5">
            <a:avLst/>
          </a:prstGeom>
          <a:solidFill>
            <a:srgbClr val="AF282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Osaka"/>
              <a:cs typeface="+mn-cs"/>
            </a:endParaRPr>
          </a:p>
        </p:txBody>
      </p:sp>
      <p:sp>
        <p:nvSpPr>
          <p:cNvPr id="11" name="Star: 5 Points 10">
            <a:extLst>
              <a:ext uri="{FF2B5EF4-FFF2-40B4-BE49-F238E27FC236}">
                <a16:creationId xmlns:a16="http://schemas.microsoft.com/office/drawing/2014/main" id="{0A13999E-7101-B303-5135-4C4C440BF74F}"/>
              </a:ext>
            </a:extLst>
          </p:cNvPr>
          <p:cNvSpPr/>
          <p:nvPr/>
        </p:nvSpPr>
        <p:spPr>
          <a:xfrm>
            <a:off x="6878890" y="2738557"/>
            <a:ext cx="308918" cy="296563"/>
          </a:xfrm>
          <a:prstGeom prst="star5">
            <a:avLst/>
          </a:prstGeom>
          <a:solidFill>
            <a:srgbClr val="AF282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Osaka"/>
              <a:cs typeface="+mn-cs"/>
            </a:endParaRPr>
          </a:p>
        </p:txBody>
      </p:sp>
      <p:sp>
        <p:nvSpPr>
          <p:cNvPr id="12" name="Star: 5 Points 11">
            <a:extLst>
              <a:ext uri="{FF2B5EF4-FFF2-40B4-BE49-F238E27FC236}">
                <a16:creationId xmlns:a16="http://schemas.microsoft.com/office/drawing/2014/main" id="{666C65AD-4DF5-31BC-163E-F29FE4BDE979}"/>
              </a:ext>
            </a:extLst>
          </p:cNvPr>
          <p:cNvSpPr/>
          <p:nvPr/>
        </p:nvSpPr>
        <p:spPr>
          <a:xfrm>
            <a:off x="11154030" y="2590275"/>
            <a:ext cx="308918" cy="296563"/>
          </a:xfrm>
          <a:prstGeom prst="star5">
            <a:avLst/>
          </a:prstGeom>
          <a:solidFill>
            <a:srgbClr val="AF282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Osaka"/>
              <a:cs typeface="+mn-cs"/>
            </a:endParaRPr>
          </a:p>
        </p:txBody>
      </p:sp>
      <p:sp>
        <p:nvSpPr>
          <p:cNvPr id="13" name="Star: 5 Points 12">
            <a:extLst>
              <a:ext uri="{FF2B5EF4-FFF2-40B4-BE49-F238E27FC236}">
                <a16:creationId xmlns:a16="http://schemas.microsoft.com/office/drawing/2014/main" id="{3B76A384-CF8E-82FF-DF15-702573D5045F}"/>
              </a:ext>
            </a:extLst>
          </p:cNvPr>
          <p:cNvSpPr/>
          <p:nvPr/>
        </p:nvSpPr>
        <p:spPr>
          <a:xfrm>
            <a:off x="11586519" y="4060372"/>
            <a:ext cx="308918" cy="296563"/>
          </a:xfrm>
          <a:prstGeom prst="star5">
            <a:avLst/>
          </a:prstGeom>
          <a:solidFill>
            <a:srgbClr val="AF282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Osaka"/>
              <a:cs typeface="+mn-cs"/>
            </a:endParaRPr>
          </a:p>
        </p:txBody>
      </p:sp>
      <p:sp>
        <p:nvSpPr>
          <p:cNvPr id="14" name="Star: 5 Points 13">
            <a:extLst>
              <a:ext uri="{FF2B5EF4-FFF2-40B4-BE49-F238E27FC236}">
                <a16:creationId xmlns:a16="http://schemas.microsoft.com/office/drawing/2014/main" id="{D9FF0388-5918-93C9-26A1-DE1C5577D33B}"/>
              </a:ext>
            </a:extLst>
          </p:cNvPr>
          <p:cNvSpPr/>
          <p:nvPr/>
        </p:nvSpPr>
        <p:spPr>
          <a:xfrm>
            <a:off x="4287795" y="2503338"/>
            <a:ext cx="308918" cy="296563"/>
          </a:xfrm>
          <a:prstGeom prst="star5">
            <a:avLst/>
          </a:prstGeom>
          <a:solidFill>
            <a:srgbClr val="AF282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Osaka"/>
              <a:cs typeface="+mn-cs"/>
            </a:endParaRPr>
          </a:p>
        </p:txBody>
      </p:sp>
      <p:sp>
        <p:nvSpPr>
          <p:cNvPr id="15" name="Star: 5 Points 14">
            <a:extLst>
              <a:ext uri="{FF2B5EF4-FFF2-40B4-BE49-F238E27FC236}">
                <a16:creationId xmlns:a16="http://schemas.microsoft.com/office/drawing/2014/main" id="{6C33EBE9-B00D-2A7C-985E-79BD078E1E2F}"/>
              </a:ext>
            </a:extLst>
          </p:cNvPr>
          <p:cNvSpPr/>
          <p:nvPr/>
        </p:nvSpPr>
        <p:spPr>
          <a:xfrm>
            <a:off x="950876" y="830623"/>
            <a:ext cx="308918" cy="296563"/>
          </a:xfrm>
          <a:prstGeom prst="star5">
            <a:avLst/>
          </a:prstGeom>
          <a:solidFill>
            <a:srgbClr val="AF282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Osaka"/>
              <a:cs typeface="+mn-cs"/>
            </a:endParaRPr>
          </a:p>
        </p:txBody>
      </p:sp>
      <p:sp>
        <p:nvSpPr>
          <p:cNvPr id="17" name="TextBox 16">
            <a:extLst>
              <a:ext uri="{FF2B5EF4-FFF2-40B4-BE49-F238E27FC236}">
                <a16:creationId xmlns:a16="http://schemas.microsoft.com/office/drawing/2014/main" id="{A43C33EA-FB2E-CF5D-EF56-695E9FFC5A4F}"/>
              </a:ext>
            </a:extLst>
          </p:cNvPr>
          <p:cNvSpPr txBox="1"/>
          <p:nvPr/>
        </p:nvSpPr>
        <p:spPr>
          <a:xfrm>
            <a:off x="1192131" y="794458"/>
            <a:ext cx="10462051"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252F5C"/>
                </a:solidFill>
                <a:effectLst/>
                <a:uLnTx/>
                <a:uFillTx/>
                <a:latin typeface="Arial"/>
                <a:ea typeface="Osaka" pitchFamily="1" charset="-128"/>
                <a:cs typeface="+mn-cs"/>
              </a:rPr>
              <a:t>Current MBQIP Core Measure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a:ln>
                  <a:noFill/>
                </a:ln>
                <a:solidFill>
                  <a:srgbClr val="330033"/>
                </a:solidFill>
                <a:effectLst/>
                <a:uLnTx/>
                <a:uFillTx/>
                <a:latin typeface="Arial"/>
                <a:ea typeface="Osaka" pitchFamily="1" charset="-128"/>
                <a:cs typeface="+mn-cs"/>
              </a:rPr>
              <a:t>New MBQIP Core Measure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hlinkClick r:id="rId3"/>
              </a:rPr>
              <a:t>Minnesota Critical Access Hospital Reporting and Improvement Assistance - </a:t>
            </a:r>
            <a:r>
              <a:rPr lang="en-US" err="1">
                <a:hlinkClick r:id="rId3"/>
              </a:rPr>
              <a:t>Stratis</a:t>
            </a:r>
            <a:r>
              <a:rPr lang="en-US">
                <a:hlinkClick r:id="rId3"/>
              </a:rPr>
              <a:t> Health</a:t>
            </a:r>
            <a:endParaRPr kumimoji="0" lang="en-US" sz="2000" b="0" i="1" u="none" strike="noStrike" kern="1200" cap="none" spc="0" normalizeH="0" baseline="0" noProof="0">
              <a:ln>
                <a:noFill/>
              </a:ln>
              <a:solidFill>
                <a:srgbClr val="330033"/>
              </a:solidFill>
              <a:effectLst/>
              <a:uLnTx/>
              <a:uFillTx/>
              <a:latin typeface="Arial"/>
              <a:ea typeface="Osaka" pitchFamily="1" charset="-128"/>
              <a:cs typeface="+mn-cs"/>
            </a:endParaRPr>
          </a:p>
        </p:txBody>
      </p:sp>
      <p:sp>
        <p:nvSpPr>
          <p:cNvPr id="19" name="TextBox 18">
            <a:extLst>
              <a:ext uri="{FF2B5EF4-FFF2-40B4-BE49-F238E27FC236}">
                <a16:creationId xmlns:a16="http://schemas.microsoft.com/office/drawing/2014/main" id="{5D33EAFC-B1B8-EBEF-3BEE-ED0E079A4AE0}"/>
              </a:ext>
            </a:extLst>
          </p:cNvPr>
          <p:cNvSpPr txBox="1"/>
          <p:nvPr/>
        </p:nvSpPr>
        <p:spPr>
          <a:xfrm>
            <a:off x="743467" y="5609123"/>
            <a:ext cx="10661816" cy="70788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Osaka" pitchFamily="1" charset="-128"/>
                <a:cs typeface="+mn-cs"/>
              </a:rPr>
              <a:t>Nine measures are reported once annually (* denotes annual submission)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Osaka" pitchFamily="1" charset="-128"/>
                <a:cs typeface="+mn-cs"/>
              </a:rPr>
              <a:t>Three measures reported quarterly (HCAHPS, EDTC, OP-18)</a:t>
            </a:r>
          </a:p>
        </p:txBody>
      </p:sp>
    </p:spTree>
    <p:extLst>
      <p:ext uri="{BB962C8B-B14F-4D97-AF65-F5344CB8AC3E}">
        <p14:creationId xmlns:p14="http://schemas.microsoft.com/office/powerpoint/2010/main" val="424489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E2B0B-00C8-418E-ABA6-B71313A7B246}"/>
              </a:ext>
            </a:extLst>
          </p:cNvPr>
          <p:cNvSpPr>
            <a:spLocks noGrp="1"/>
          </p:cNvSpPr>
          <p:nvPr>
            <p:ph type="title"/>
          </p:nvPr>
        </p:nvSpPr>
        <p:spPr/>
        <p:txBody>
          <a:bodyPr/>
          <a:lstStyle/>
          <a:p>
            <a:r>
              <a:rPr lang="en-US" err="1"/>
              <a:t>Stratis</a:t>
            </a:r>
            <a:r>
              <a:rPr lang="en-US"/>
              <a:t> Health Project Team</a:t>
            </a:r>
            <a:endParaRPr lang="en-US" sz="9600"/>
          </a:p>
        </p:txBody>
      </p:sp>
      <p:sp>
        <p:nvSpPr>
          <p:cNvPr id="3" name="Content Placeholder 2">
            <a:extLst>
              <a:ext uri="{FF2B5EF4-FFF2-40B4-BE49-F238E27FC236}">
                <a16:creationId xmlns:a16="http://schemas.microsoft.com/office/drawing/2014/main" id="{40A91B4C-849D-4AF9-8B2B-F042D997307F}"/>
              </a:ext>
            </a:extLst>
          </p:cNvPr>
          <p:cNvSpPr>
            <a:spLocks noGrp="1"/>
          </p:cNvSpPr>
          <p:nvPr>
            <p:ph idx="1"/>
          </p:nvPr>
        </p:nvSpPr>
        <p:spPr>
          <a:xfrm>
            <a:off x="914400" y="1752600"/>
            <a:ext cx="10363200" cy="4114800"/>
          </a:xfrm>
        </p:spPr>
        <p:txBody>
          <a:bodyPr/>
          <a:lstStyle/>
          <a:p>
            <a:pPr marL="0" indent="0">
              <a:spcBef>
                <a:spcPts val="0"/>
              </a:spcBef>
              <a:buNone/>
            </a:pPr>
            <a:r>
              <a:rPr lang="en-US" sz="2400" b="1"/>
              <a:t>Senka Hadzic, Program Manager </a:t>
            </a:r>
            <a:br>
              <a:rPr lang="en-US" sz="2400" b="1"/>
            </a:br>
            <a:r>
              <a:rPr lang="en-US" sz="2400">
                <a:hlinkClick r:id="rId2"/>
              </a:rPr>
              <a:t>shadzic@stratishealth.org</a:t>
            </a:r>
            <a:endParaRPr lang="en-US" sz="2400"/>
          </a:p>
          <a:p>
            <a:pPr marL="0" indent="0">
              <a:spcBef>
                <a:spcPts val="0"/>
              </a:spcBef>
              <a:buNone/>
            </a:pPr>
            <a:endParaRPr lang="en-US" sz="2400"/>
          </a:p>
          <a:p>
            <a:pPr marL="0" indent="0">
              <a:spcBef>
                <a:spcPts val="0"/>
              </a:spcBef>
              <a:buNone/>
            </a:pPr>
            <a:r>
              <a:rPr lang="en-US" sz="2400" b="1"/>
              <a:t>Karla Weng, Senior Program Lead</a:t>
            </a:r>
          </a:p>
          <a:p>
            <a:pPr marL="0" indent="0">
              <a:spcBef>
                <a:spcPts val="0"/>
              </a:spcBef>
              <a:buNone/>
            </a:pPr>
            <a:r>
              <a:rPr lang="en-US" sz="2400">
                <a:hlinkClick r:id="rId3"/>
              </a:rPr>
              <a:t>kweng@stratishealth.org</a:t>
            </a:r>
            <a:endParaRPr lang="en-US" sz="2400"/>
          </a:p>
          <a:p>
            <a:pPr marL="0" indent="0">
              <a:spcBef>
                <a:spcPts val="0"/>
              </a:spcBef>
              <a:buNone/>
            </a:pPr>
            <a:endParaRPr lang="en-US" sz="2400"/>
          </a:p>
          <a:p>
            <a:pPr marL="0" indent="0">
              <a:spcBef>
                <a:spcPts val="0"/>
              </a:spcBef>
              <a:buNone/>
            </a:pPr>
            <a:r>
              <a:rPr lang="en-US" sz="2400" b="1"/>
              <a:t>Jodi Winters, Executive Assistant</a:t>
            </a:r>
          </a:p>
          <a:p>
            <a:pPr marL="0" indent="0">
              <a:spcBef>
                <a:spcPts val="0"/>
              </a:spcBef>
              <a:buNone/>
            </a:pPr>
            <a:r>
              <a:rPr lang="en-US" sz="2400">
                <a:hlinkClick r:id="rId4"/>
              </a:rPr>
              <a:t>jwinters@stratishealth.org</a:t>
            </a:r>
            <a:endParaRPr lang="en-US" sz="2400"/>
          </a:p>
          <a:p>
            <a:pPr marL="0" indent="0">
              <a:spcBef>
                <a:spcPts val="0"/>
              </a:spcBef>
              <a:buNone/>
            </a:pPr>
            <a:endParaRPr lang="en-US" sz="2400"/>
          </a:p>
          <a:p>
            <a:pPr marL="0" indent="0" algn="ctr">
              <a:spcBef>
                <a:spcPts val="0"/>
              </a:spcBef>
              <a:buNone/>
            </a:pPr>
            <a:r>
              <a:rPr lang="en-US" sz="2400" b="1">
                <a:solidFill>
                  <a:schemeClr val="bg2"/>
                </a:solidFill>
              </a:rPr>
              <a:t>Additional team members to join in September 2024.</a:t>
            </a:r>
          </a:p>
          <a:p>
            <a:pPr marL="0" indent="0" algn="ctr">
              <a:spcBef>
                <a:spcPts val="0"/>
              </a:spcBef>
              <a:buNone/>
            </a:pPr>
            <a:endParaRPr lang="en-US" sz="2400" b="1">
              <a:solidFill>
                <a:schemeClr val="bg2"/>
              </a:solidFill>
            </a:endParaRPr>
          </a:p>
          <a:p>
            <a:pPr marL="0" indent="0">
              <a:spcBef>
                <a:spcPts val="0"/>
              </a:spcBef>
              <a:buNone/>
            </a:pPr>
            <a:endParaRPr lang="en-US" sz="2400"/>
          </a:p>
          <a:p>
            <a:pPr>
              <a:spcBef>
                <a:spcPts val="0"/>
              </a:spcBef>
            </a:pPr>
            <a:endParaRPr lang="en-US" sz="2400"/>
          </a:p>
          <a:p>
            <a:endParaRPr lang="en-US"/>
          </a:p>
        </p:txBody>
      </p:sp>
    </p:spTree>
    <p:extLst>
      <p:ext uri="{BB962C8B-B14F-4D97-AF65-F5344CB8AC3E}">
        <p14:creationId xmlns:p14="http://schemas.microsoft.com/office/powerpoint/2010/main" val="1531995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DB6BA-30E8-4FCC-A74D-1939FB45FD27}"/>
              </a:ext>
            </a:extLst>
          </p:cNvPr>
          <p:cNvSpPr>
            <a:spLocks noGrp="1"/>
          </p:cNvSpPr>
          <p:nvPr>
            <p:ph idx="1"/>
          </p:nvPr>
        </p:nvSpPr>
        <p:spPr/>
        <p:txBody>
          <a:bodyPr/>
          <a:lstStyle/>
          <a:p>
            <a:pPr marL="0" indent="0" algn="ctr">
              <a:buNone/>
            </a:pPr>
            <a:r>
              <a:rPr lang="en-US" sz="4000" b="1" i="1">
                <a:solidFill>
                  <a:srgbClr val="0081C4"/>
                </a:solidFill>
              </a:rPr>
              <a:t>Thank you!</a:t>
            </a:r>
          </a:p>
          <a:p>
            <a:pPr marL="0" marR="0" indent="0">
              <a:spcBef>
                <a:spcPts val="0"/>
              </a:spcBef>
              <a:spcAft>
                <a:spcPts val="0"/>
              </a:spcAft>
              <a:buNone/>
            </a:pPr>
            <a:endParaRPr lang="en-US" sz="4000" b="1" i="1">
              <a:solidFill>
                <a:srgbClr val="0081C4"/>
              </a:solidFill>
            </a:endParaRPr>
          </a:p>
          <a:p>
            <a:pPr marL="0" marR="0" indent="0">
              <a:spcBef>
                <a:spcPts val="0"/>
              </a:spcBef>
              <a:spcAft>
                <a:spcPts val="0"/>
              </a:spcAft>
              <a:buNone/>
            </a:pPr>
            <a:r>
              <a:rPr lang="en-US" sz="1800" i="1">
                <a:effectLst/>
                <a:latin typeface="Calibri" panose="020F0502020204030204" pitchFamily="34" charset="0"/>
                <a:ea typeface="Calibri" panose="020F0502020204030204" pitchFamily="34" charset="0"/>
              </a:rPr>
              <a:t>This project is supported by the Health Resources and Services Administration (HRSA) of the U.S. Department of Health and Human Services (HHS) as part of an award totaling $225,000 with 0.00 percentage financed with nongovernmental sources. The contents are those of the author(s) and do not necessarily represent the official views of, nor an endorsement, by HRSA, HHS or the U.S. Government.</a:t>
            </a:r>
            <a:endParaRPr lang="en-US" sz="1800">
              <a:effectLst/>
              <a:latin typeface="Calibri" panose="020F0502020204030204" pitchFamily="34" charset="0"/>
              <a:ea typeface="Calibri" panose="020F0502020204030204" pitchFamily="34" charset="0"/>
            </a:endParaRPr>
          </a:p>
          <a:p>
            <a:pPr marL="0" indent="0" algn="ctr">
              <a:buNone/>
            </a:pPr>
            <a:endParaRPr lang="en-US" sz="4000" b="1" i="1">
              <a:solidFill>
                <a:srgbClr val="0081C4"/>
              </a:solidFill>
            </a:endParaRPr>
          </a:p>
          <a:p>
            <a:pPr marL="0" indent="0" algn="ctr">
              <a:buNone/>
            </a:pPr>
            <a:endParaRPr lang="en-US" sz="4000" b="1" i="1">
              <a:solidFill>
                <a:srgbClr val="0081C4"/>
              </a:solidFill>
            </a:endParaRPr>
          </a:p>
        </p:txBody>
      </p:sp>
    </p:spTree>
    <p:extLst>
      <p:ext uri="{BB962C8B-B14F-4D97-AF65-F5344CB8AC3E}">
        <p14:creationId xmlns:p14="http://schemas.microsoft.com/office/powerpoint/2010/main" val="289340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046380-FFB2-C189-DEC4-F7B891A90569}"/>
              </a:ext>
            </a:extLst>
          </p:cNvPr>
          <p:cNvPicPr>
            <a:picLocks noChangeAspect="1"/>
          </p:cNvPicPr>
          <p:nvPr/>
        </p:nvPicPr>
        <p:blipFill>
          <a:blip r:embed="rId3"/>
          <a:stretch>
            <a:fillRect/>
          </a:stretch>
        </p:blipFill>
        <p:spPr>
          <a:xfrm>
            <a:off x="409575" y="0"/>
            <a:ext cx="11372850" cy="6934665"/>
          </a:xfrm>
          <a:prstGeom prst="rect">
            <a:avLst/>
          </a:prstGeom>
        </p:spPr>
      </p:pic>
    </p:spTree>
    <p:extLst>
      <p:ext uri="{BB962C8B-B14F-4D97-AF65-F5344CB8AC3E}">
        <p14:creationId xmlns:p14="http://schemas.microsoft.com/office/powerpoint/2010/main" val="61006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C42E7-12BE-66B2-C680-C1B511BE58C0}"/>
              </a:ext>
            </a:extLst>
          </p:cNvPr>
          <p:cNvSpPr>
            <a:spLocks noGrp="1"/>
          </p:cNvSpPr>
          <p:nvPr>
            <p:ph type="title"/>
          </p:nvPr>
        </p:nvSpPr>
        <p:spPr/>
        <p:txBody>
          <a:bodyPr/>
          <a:lstStyle/>
          <a:p>
            <a:r>
              <a:rPr lang="en-US" sz="3600"/>
              <a:t>2025 MBQIP Measures Reporting Timeline </a:t>
            </a:r>
          </a:p>
        </p:txBody>
      </p:sp>
      <p:sp>
        <p:nvSpPr>
          <p:cNvPr id="3" name="Content Placeholder 2">
            <a:extLst>
              <a:ext uri="{FF2B5EF4-FFF2-40B4-BE49-F238E27FC236}">
                <a16:creationId xmlns:a16="http://schemas.microsoft.com/office/drawing/2014/main" id="{CE1D1A55-E3D1-845A-75DB-762B3CFD5E3B}"/>
              </a:ext>
            </a:extLst>
          </p:cNvPr>
          <p:cNvSpPr>
            <a:spLocks noGrp="1"/>
          </p:cNvSpPr>
          <p:nvPr>
            <p:ph idx="1"/>
          </p:nvPr>
        </p:nvSpPr>
        <p:spPr>
          <a:xfrm>
            <a:off x="914400" y="1657814"/>
            <a:ext cx="10363200" cy="4114800"/>
          </a:xfrm>
        </p:spPr>
        <p:txBody>
          <a:bodyPr/>
          <a:lstStyle/>
          <a:p>
            <a:r>
              <a:rPr lang="en-US" sz="2800"/>
              <a:t>Existing MBQIP core measures set: </a:t>
            </a:r>
          </a:p>
          <a:p>
            <a:pPr lvl="1"/>
            <a:r>
              <a:rPr lang="en-US" sz="2400"/>
              <a:t>Continue to report as usual </a:t>
            </a:r>
          </a:p>
          <a:p>
            <a:endParaRPr lang="en-US" sz="1400"/>
          </a:p>
          <a:p>
            <a:r>
              <a:rPr lang="en-US" sz="2800"/>
              <a:t>New MBQIP measures being added to the core set: </a:t>
            </a:r>
          </a:p>
          <a:p>
            <a:pPr lvl="1"/>
            <a:r>
              <a:rPr lang="en-US" sz="2400"/>
              <a:t>Encouraged to start reporting in 2025 for CY 2024 encounters*</a:t>
            </a:r>
          </a:p>
          <a:p>
            <a:pPr lvl="1"/>
            <a:r>
              <a:rPr lang="en-US" sz="2400"/>
              <a:t>Expected to report data in 2026 for CY 2025 encounters*</a:t>
            </a:r>
          </a:p>
          <a:p>
            <a:pPr marL="457200" lvl="1" indent="0">
              <a:buNone/>
            </a:pPr>
            <a:endParaRPr lang="en-US" sz="700"/>
          </a:p>
          <a:p>
            <a:pPr marL="457200" lvl="1" indent="0">
              <a:buNone/>
            </a:pPr>
            <a:r>
              <a:rPr lang="en-US" sz="2000"/>
              <a:t>*Exception for reporting timeline is Hybrid Hospital Wide-Readmission measure. </a:t>
            </a:r>
          </a:p>
          <a:p>
            <a:endParaRPr lang="en-US" sz="1400"/>
          </a:p>
          <a:p>
            <a:r>
              <a:rPr lang="en-US" sz="2800"/>
              <a:t>Resource on specifications and reporting timelines: </a:t>
            </a:r>
            <a:br>
              <a:rPr lang="en-US" sz="2800"/>
            </a:br>
            <a:r>
              <a:rPr lang="en-US" sz="2000">
                <a:hlinkClick r:id="rId3"/>
              </a:rPr>
              <a:t>MBQIP 2025 Core Measure Set and Data Submission Deadlines (stratishealth.org)</a:t>
            </a:r>
            <a:endParaRPr lang="en-US" sz="2800"/>
          </a:p>
        </p:txBody>
      </p:sp>
    </p:spTree>
    <p:extLst>
      <p:ext uri="{BB962C8B-B14F-4D97-AF65-F5344CB8AC3E}">
        <p14:creationId xmlns:p14="http://schemas.microsoft.com/office/powerpoint/2010/main" val="2331458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2A96-32F8-5720-6B8A-F2FAA4E163DA}"/>
              </a:ext>
            </a:extLst>
          </p:cNvPr>
          <p:cNvSpPr>
            <a:spLocks noGrp="1"/>
          </p:cNvSpPr>
          <p:nvPr>
            <p:ph type="title"/>
          </p:nvPr>
        </p:nvSpPr>
        <p:spPr>
          <a:xfrm>
            <a:off x="914400" y="609600"/>
            <a:ext cx="10789920" cy="1143000"/>
          </a:xfrm>
        </p:spPr>
        <p:txBody>
          <a:bodyPr/>
          <a:lstStyle/>
          <a:p>
            <a:r>
              <a:rPr lang="en-US" sz="4000"/>
              <a:t>MBQIP Data Reporting Upcoming Due Dates</a:t>
            </a:r>
          </a:p>
        </p:txBody>
      </p:sp>
      <p:sp>
        <p:nvSpPr>
          <p:cNvPr id="3" name="Content Placeholder 2">
            <a:extLst>
              <a:ext uri="{FF2B5EF4-FFF2-40B4-BE49-F238E27FC236}">
                <a16:creationId xmlns:a16="http://schemas.microsoft.com/office/drawing/2014/main" id="{95106DAF-EC34-CB6E-B667-536F202518FB}"/>
              </a:ext>
            </a:extLst>
          </p:cNvPr>
          <p:cNvSpPr>
            <a:spLocks noGrp="1"/>
          </p:cNvSpPr>
          <p:nvPr>
            <p:ph idx="1"/>
          </p:nvPr>
        </p:nvSpPr>
        <p:spPr/>
        <p:txBody>
          <a:bodyPr/>
          <a:lstStyle/>
          <a:p>
            <a:r>
              <a:rPr lang="en-US" sz="2000" b="1"/>
              <a:t>EDTC</a:t>
            </a:r>
            <a:r>
              <a:rPr lang="en-US" sz="2000"/>
              <a:t> Q3 2024 due October 31</a:t>
            </a:r>
            <a:r>
              <a:rPr lang="en-US" sz="2000" baseline="30000"/>
              <a:t>st</a:t>
            </a:r>
            <a:r>
              <a:rPr lang="en-US" sz="2000"/>
              <a:t> (MHA Portal)</a:t>
            </a:r>
          </a:p>
          <a:p>
            <a:r>
              <a:rPr lang="en-US" sz="2000" b="1"/>
              <a:t>OP-18 </a:t>
            </a:r>
            <a:r>
              <a:rPr lang="en-US" sz="2000"/>
              <a:t>Q2 2024 due November 1st (Hospital Quality Reporting)</a:t>
            </a:r>
            <a:endParaRPr lang="en-US" sz="2000" b="1">
              <a:effectLst/>
              <a:ea typeface="Calibri" panose="020F0502020204030204" pitchFamily="34" charset="0"/>
            </a:endParaRPr>
          </a:p>
          <a:p>
            <a:r>
              <a:rPr lang="en-US" sz="2000" b="1"/>
              <a:t>HCAHPS </a:t>
            </a:r>
            <a:r>
              <a:rPr lang="en-US" sz="2000"/>
              <a:t>Q2 2024 data due October 2</a:t>
            </a:r>
            <a:r>
              <a:rPr lang="en-US" sz="2000" baseline="30000"/>
              <a:t>nd</a:t>
            </a:r>
            <a:r>
              <a:rPr lang="en-US" sz="2000"/>
              <a:t> submitted to HQR by your vendor </a:t>
            </a:r>
          </a:p>
          <a:p>
            <a:r>
              <a:rPr lang="en-US" sz="2000"/>
              <a:t>Population and Sampling is optional.</a:t>
            </a:r>
          </a:p>
          <a:p>
            <a:endParaRPr lang="en-US" sz="2000"/>
          </a:p>
          <a:p>
            <a:pPr marL="0" indent="0">
              <a:buNone/>
            </a:pPr>
            <a:r>
              <a:rPr lang="en-US" sz="2000" b="1" i="1"/>
              <a:t>NEW MBQIP Measure Encouraged to submit: </a:t>
            </a:r>
          </a:p>
          <a:p>
            <a:r>
              <a:rPr lang="en-US" sz="2000"/>
              <a:t>Hybrid Hospital Wide Readmissions (HWR) Q3 2023 - Q2 2024 data due September 30, 2024.</a:t>
            </a:r>
          </a:p>
          <a:p>
            <a:pPr lvl="1"/>
            <a:r>
              <a:rPr lang="en-US" sz="1600"/>
              <a:t>On-Demand Webinar for Hybrid Measures data submission: </a:t>
            </a:r>
            <a:r>
              <a:rPr lang="en-US" sz="1600">
                <a:hlinkClick r:id="rId3"/>
              </a:rPr>
              <a:t>FY 2026 Hybrid Measures Data (qualityreportingcenter.com)</a:t>
            </a:r>
            <a:endParaRPr lang="en-US" sz="1600"/>
          </a:p>
        </p:txBody>
      </p:sp>
    </p:spTree>
    <p:extLst>
      <p:ext uri="{BB962C8B-B14F-4D97-AF65-F5344CB8AC3E}">
        <p14:creationId xmlns:p14="http://schemas.microsoft.com/office/powerpoint/2010/main" val="210194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1B3916-5C59-4D17-9389-0C93F50D8B70}"/>
              </a:ext>
            </a:extLst>
          </p:cNvPr>
          <p:cNvSpPr>
            <a:spLocks noGrp="1"/>
          </p:cNvSpPr>
          <p:nvPr>
            <p:ph type="title"/>
          </p:nvPr>
        </p:nvSpPr>
        <p:spPr/>
        <p:txBody>
          <a:bodyPr/>
          <a:lstStyle/>
          <a:p>
            <a:r>
              <a:rPr lang="en-US"/>
              <a:t>HCAHPS Updates</a:t>
            </a:r>
          </a:p>
        </p:txBody>
      </p:sp>
    </p:spTree>
    <p:extLst>
      <p:ext uri="{BB962C8B-B14F-4D97-AF65-F5344CB8AC3E}">
        <p14:creationId xmlns:p14="http://schemas.microsoft.com/office/powerpoint/2010/main" val="3385676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FA076F-8F64-A40C-E98B-D1A538C33109}"/>
              </a:ext>
            </a:extLst>
          </p:cNvPr>
          <p:cNvSpPr>
            <a:spLocks noGrp="1"/>
          </p:cNvSpPr>
          <p:nvPr>
            <p:ph type="title"/>
          </p:nvPr>
        </p:nvSpPr>
        <p:spPr>
          <a:xfrm>
            <a:off x="914399" y="346932"/>
            <a:ext cx="10630417" cy="1143000"/>
          </a:xfrm>
        </p:spPr>
        <p:txBody>
          <a:bodyPr/>
          <a:lstStyle/>
          <a:p>
            <a:r>
              <a:rPr lang="en-US" sz="4000"/>
              <a:t>HCAHPS Changes:</a:t>
            </a:r>
            <a:br>
              <a:rPr lang="en-US" sz="4000"/>
            </a:br>
            <a:r>
              <a:rPr lang="en-US" sz="4000"/>
              <a:t>Finalized in the 2024 IPPS Rule</a:t>
            </a:r>
          </a:p>
        </p:txBody>
      </p:sp>
      <p:sp>
        <p:nvSpPr>
          <p:cNvPr id="5" name="Content Placeholder 4">
            <a:extLst>
              <a:ext uri="{FF2B5EF4-FFF2-40B4-BE49-F238E27FC236}">
                <a16:creationId xmlns:a16="http://schemas.microsoft.com/office/drawing/2014/main" id="{413C5012-CF05-5120-5EB3-5B5734A7581A}"/>
              </a:ext>
            </a:extLst>
          </p:cNvPr>
          <p:cNvSpPr>
            <a:spLocks noGrp="1"/>
          </p:cNvSpPr>
          <p:nvPr>
            <p:ph idx="1"/>
          </p:nvPr>
        </p:nvSpPr>
        <p:spPr>
          <a:xfrm>
            <a:off x="914399" y="1662989"/>
            <a:ext cx="10774837" cy="4114800"/>
          </a:xfrm>
        </p:spPr>
        <p:txBody>
          <a:bodyPr/>
          <a:lstStyle/>
          <a:p>
            <a:pPr marL="0" indent="0">
              <a:buNone/>
            </a:pPr>
            <a:r>
              <a:rPr lang="en-US" sz="2800"/>
              <a:t>HCAHPS Survey Administration changes starting January 2025:</a:t>
            </a:r>
          </a:p>
          <a:p>
            <a:pPr lvl="1"/>
            <a:r>
              <a:rPr lang="en-US" sz="2400"/>
              <a:t>Incorporate web-based options to modes of survey administration </a:t>
            </a:r>
            <a:br>
              <a:rPr lang="en-US" sz="2400"/>
            </a:br>
            <a:r>
              <a:rPr lang="en-US" sz="2400"/>
              <a:t>(web-based option is via email distribution)</a:t>
            </a:r>
          </a:p>
          <a:p>
            <a:pPr lvl="1"/>
            <a:r>
              <a:rPr lang="en-US" sz="2400"/>
              <a:t>Allow patient proxy to complete the survey</a:t>
            </a:r>
          </a:p>
          <a:p>
            <a:pPr lvl="1"/>
            <a:r>
              <a:rPr lang="en-US" sz="2400"/>
              <a:t>Extend data collection period to 49 days (from 42 days)</a:t>
            </a:r>
          </a:p>
          <a:p>
            <a:pPr lvl="1"/>
            <a:r>
              <a:rPr lang="en-US" sz="2400"/>
              <a:t>Limit supplemental items to no more than 12</a:t>
            </a:r>
          </a:p>
          <a:p>
            <a:pPr lvl="1"/>
            <a:r>
              <a:rPr lang="en-US" sz="2400"/>
              <a:t>Require collection of information about language that the patient speaks while in the hospital, and require official Spanish translation be administered to all patients who prefer Spanish </a:t>
            </a:r>
            <a:br>
              <a:rPr lang="en-US" sz="2400"/>
            </a:br>
            <a:endParaRPr lang="en-US"/>
          </a:p>
        </p:txBody>
      </p:sp>
      <p:sp>
        <p:nvSpPr>
          <p:cNvPr id="3" name="Slide Number Placeholder 2">
            <a:extLst>
              <a:ext uri="{FF2B5EF4-FFF2-40B4-BE49-F238E27FC236}">
                <a16:creationId xmlns:a16="http://schemas.microsoft.com/office/drawing/2014/main" id="{277DAD3B-2BB8-AA70-C5EF-B9B52F763356}"/>
              </a:ext>
            </a:extLst>
          </p:cNvPr>
          <p:cNvSpPr>
            <a:spLocks noGrp="1"/>
          </p:cNvSpPr>
          <p:nvPr>
            <p:ph type="sldNum" sz="quarter" idx="4294967295"/>
          </p:nvPr>
        </p:nvSpPr>
        <p:spPr>
          <a:xfrm>
            <a:off x="9347200" y="6557963"/>
            <a:ext cx="2844800" cy="300037"/>
          </a:xfrm>
          <a:prstGeom prst="rect">
            <a:avLst/>
          </a:prstGeom>
        </p:spPr>
        <p:txBody>
          <a:bodyPr vert="horz" lIns="91440" tIns="45720" rIns="91440" bIns="45720" rtlCol="0" anchor="ctr"/>
          <a:lstStyle>
            <a:defPPr>
              <a:defRPr lang="en-US"/>
            </a:defPPr>
            <a:lvl1pPr algn="r" rtl="0" fontAlgn="base">
              <a:spcBef>
                <a:spcPct val="0"/>
              </a:spcBef>
              <a:spcAft>
                <a:spcPct val="0"/>
              </a:spcAft>
              <a:defRPr sz="1100" kern="1200">
                <a:solidFill>
                  <a:schemeClr val="tx1">
                    <a:lumMod val="85000"/>
                  </a:schemeClr>
                </a:solidFill>
                <a:latin typeface="+mj-lt"/>
                <a:ea typeface="Osaka" pitchFamily="1" charset="-128"/>
                <a:cs typeface="+mn-cs"/>
              </a:defRPr>
            </a:lvl1pPr>
            <a:lvl2pPr marL="457200" algn="l" rtl="0" fontAlgn="base">
              <a:spcBef>
                <a:spcPct val="0"/>
              </a:spcBef>
              <a:spcAft>
                <a:spcPct val="0"/>
              </a:spcAft>
              <a:defRPr sz="2000" kern="1200">
                <a:solidFill>
                  <a:schemeClr val="tx1"/>
                </a:solidFill>
                <a:latin typeface="Times New Roman" pitchFamily="1" charset="0"/>
                <a:ea typeface="Osaka" pitchFamily="1" charset="-128"/>
                <a:cs typeface="+mn-cs"/>
              </a:defRPr>
            </a:lvl2pPr>
            <a:lvl3pPr marL="914400" algn="l" rtl="0" fontAlgn="base">
              <a:spcBef>
                <a:spcPct val="0"/>
              </a:spcBef>
              <a:spcAft>
                <a:spcPct val="0"/>
              </a:spcAft>
              <a:defRPr sz="2000" kern="1200">
                <a:solidFill>
                  <a:schemeClr val="tx1"/>
                </a:solidFill>
                <a:latin typeface="Times New Roman" pitchFamily="1" charset="0"/>
                <a:ea typeface="Osaka" pitchFamily="1" charset="-128"/>
                <a:cs typeface="+mn-cs"/>
              </a:defRPr>
            </a:lvl3pPr>
            <a:lvl4pPr marL="1371600" algn="l" rtl="0" fontAlgn="base">
              <a:spcBef>
                <a:spcPct val="0"/>
              </a:spcBef>
              <a:spcAft>
                <a:spcPct val="0"/>
              </a:spcAft>
              <a:defRPr sz="2000" kern="1200">
                <a:solidFill>
                  <a:schemeClr val="tx1"/>
                </a:solidFill>
                <a:latin typeface="Times New Roman" pitchFamily="1" charset="0"/>
                <a:ea typeface="Osaka" pitchFamily="1" charset="-128"/>
                <a:cs typeface="+mn-cs"/>
              </a:defRPr>
            </a:lvl4pPr>
            <a:lvl5pPr marL="1828800" algn="l" rtl="0" fontAlgn="base">
              <a:spcBef>
                <a:spcPct val="0"/>
              </a:spcBef>
              <a:spcAft>
                <a:spcPct val="0"/>
              </a:spcAft>
              <a:defRPr sz="2000" kern="1200">
                <a:solidFill>
                  <a:schemeClr val="tx1"/>
                </a:solidFill>
                <a:latin typeface="Times New Roman" pitchFamily="1" charset="0"/>
                <a:ea typeface="Osaka" pitchFamily="1" charset="-128"/>
                <a:cs typeface="+mn-cs"/>
              </a:defRPr>
            </a:lvl5pPr>
            <a:lvl6pPr marL="2286000" algn="l" defTabSz="914400" rtl="0" eaLnBrk="1" latinLnBrk="0" hangingPunct="1">
              <a:defRPr sz="2000" kern="1200">
                <a:solidFill>
                  <a:schemeClr val="tx1"/>
                </a:solidFill>
                <a:latin typeface="Times New Roman" pitchFamily="1" charset="0"/>
                <a:ea typeface="Osaka" pitchFamily="1" charset="-128"/>
                <a:cs typeface="+mn-cs"/>
              </a:defRPr>
            </a:lvl6pPr>
            <a:lvl7pPr marL="2743200" algn="l" defTabSz="914400" rtl="0" eaLnBrk="1" latinLnBrk="0" hangingPunct="1">
              <a:defRPr sz="2000" kern="1200">
                <a:solidFill>
                  <a:schemeClr val="tx1"/>
                </a:solidFill>
                <a:latin typeface="Times New Roman" pitchFamily="1" charset="0"/>
                <a:ea typeface="Osaka" pitchFamily="1" charset="-128"/>
                <a:cs typeface="+mn-cs"/>
              </a:defRPr>
            </a:lvl7pPr>
            <a:lvl8pPr marL="3200400" algn="l" defTabSz="914400" rtl="0" eaLnBrk="1" latinLnBrk="0" hangingPunct="1">
              <a:defRPr sz="2000" kern="1200">
                <a:solidFill>
                  <a:schemeClr val="tx1"/>
                </a:solidFill>
                <a:latin typeface="Times New Roman" pitchFamily="1" charset="0"/>
                <a:ea typeface="Osaka" pitchFamily="1" charset="-128"/>
                <a:cs typeface="+mn-cs"/>
              </a:defRPr>
            </a:lvl8pPr>
            <a:lvl9pPr marL="3657600" algn="l" defTabSz="914400" rtl="0" eaLnBrk="1" latinLnBrk="0" hangingPunct="1">
              <a:defRPr sz="2000" kern="1200">
                <a:solidFill>
                  <a:schemeClr val="tx1"/>
                </a:solidFill>
                <a:latin typeface="Times New Roman" pitchFamily="1" charset="0"/>
                <a:ea typeface="Osaka" pitchFamily="1" charset="-128"/>
                <a:cs typeface="+mn-cs"/>
              </a:defRPr>
            </a:lvl9pPr>
          </a:lstStyle>
          <a:p>
            <a:fld id="{94DD0B3A-DE56-41DE-A861-ABD9CAFA60A5}" type="slidenum">
              <a:rPr lang="en-US" smtClean="0"/>
              <a:pPr/>
              <a:t>8</a:t>
            </a:fld>
            <a:endParaRPr lang="en-US"/>
          </a:p>
        </p:txBody>
      </p:sp>
      <p:sp>
        <p:nvSpPr>
          <p:cNvPr id="7" name="TextBox 6">
            <a:extLst>
              <a:ext uri="{FF2B5EF4-FFF2-40B4-BE49-F238E27FC236}">
                <a16:creationId xmlns:a16="http://schemas.microsoft.com/office/drawing/2014/main" id="{6F3173C7-37AB-2B76-7A66-1BCA4CC9373F}"/>
              </a:ext>
            </a:extLst>
          </p:cNvPr>
          <p:cNvSpPr txBox="1"/>
          <p:nvPr/>
        </p:nvSpPr>
        <p:spPr>
          <a:xfrm>
            <a:off x="647182" y="5777789"/>
            <a:ext cx="10897635" cy="553998"/>
          </a:xfrm>
          <a:prstGeom prst="rect">
            <a:avLst/>
          </a:prstGeom>
          <a:noFill/>
        </p:spPr>
        <p:txBody>
          <a:bodyPr wrap="square">
            <a:spAutoFit/>
          </a:bodyPr>
          <a:lstStyle/>
          <a:p>
            <a:r>
              <a:rPr lang="en-US" sz="1200">
                <a:solidFill>
                  <a:schemeClr val="bg1"/>
                </a:solidFill>
                <a:latin typeface="+mn-lt"/>
              </a:rPr>
              <a:t>Source: </a:t>
            </a:r>
            <a:r>
              <a:rPr lang="en-US" sz="1200">
                <a:solidFill>
                  <a:srgbClr val="000000"/>
                </a:solidFill>
                <a:latin typeface="+mn-lt"/>
                <a:hlinkClick r:id="rId3"/>
              </a:rPr>
              <a:t>2024 IPPS Final Rule</a:t>
            </a:r>
            <a:r>
              <a:rPr lang="en-US" sz="1200">
                <a:solidFill>
                  <a:srgbClr val="000000"/>
                </a:solidFill>
                <a:latin typeface="+mn-lt"/>
              </a:rPr>
              <a:t>; </a:t>
            </a:r>
          </a:p>
          <a:p>
            <a:br>
              <a:rPr lang="en-US" sz="600">
                <a:solidFill>
                  <a:srgbClr val="000000"/>
                </a:solidFill>
                <a:latin typeface="+mn-lt"/>
              </a:rPr>
            </a:br>
            <a:r>
              <a:rPr lang="en-US" sz="1200">
                <a:solidFill>
                  <a:srgbClr val="000000"/>
                </a:solidFill>
                <a:latin typeface="+mn-lt"/>
              </a:rPr>
              <a:t>Additional information: </a:t>
            </a:r>
            <a:r>
              <a:rPr lang="en-US" sz="1200">
                <a:latin typeface="+mn-lt"/>
                <a:hlinkClick r:id="rId4"/>
              </a:rPr>
              <a:t>Survey Protocols, Response Rates, and Representation of Underserved Patients: A Randomized Clinical Trial | JAMA Network</a:t>
            </a:r>
            <a:endParaRPr lang="en-US" sz="1200">
              <a:latin typeface="+mn-lt"/>
            </a:endParaRPr>
          </a:p>
        </p:txBody>
      </p:sp>
    </p:spTree>
    <p:extLst>
      <p:ext uri="{BB962C8B-B14F-4D97-AF65-F5344CB8AC3E}">
        <p14:creationId xmlns:p14="http://schemas.microsoft.com/office/powerpoint/2010/main" val="597890703"/>
      </p:ext>
    </p:extLst>
  </p:cSld>
  <p:clrMapOvr>
    <a:masterClrMapping/>
  </p:clrMapOvr>
</p:sld>
</file>

<file path=ppt/theme/theme1.xml><?xml version="1.0" encoding="utf-8"?>
<a:theme xmlns:a="http://schemas.openxmlformats.org/drawingml/2006/main" name="Presentation Template - Install Once to Save Styles">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solidFill>
              <a:schemeClr val="bg1"/>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template-rural-palliative-care.potx" id="{F7046172-A59C-4F4A-8E56-F0F29C31B949}" vid="{23278AC0-BE50-4C6C-A05C-C67FF2E421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Presentation Template - Install Once to Save Styles">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solidFill>
              <a:schemeClr val="bg1"/>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template-rural-palliative-care.potx" id="{F7046172-A59C-4F4A-8E56-F0F29C31B949}" vid="{23278AC0-BE50-4C6C-A05C-C67FF2E4212B}"/>
    </a:ext>
  </a:extLst>
</a:theme>
</file>

<file path=ppt/theme/theme4.xml><?xml version="1.0" encoding="utf-8"?>
<a:theme xmlns:a="http://schemas.openxmlformats.org/drawingml/2006/main" name="2_Presentation Template - Install Once to Save Styles">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solidFill>
              <a:schemeClr val="bg1"/>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template-rural-palliative-care.potx" id="{F7046172-A59C-4F4A-8E56-F0F29C31B949}" vid="{23278AC0-BE50-4C6C-A05C-C67FF2E4212B}"/>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Spreadsheet" ma:contentTypeID="0x01010064E7FAC86C54DD41996FF9B813EEE40F00BE3B8A1F582ECC44AD0510E93A0ABDBD" ma:contentTypeVersion="17" ma:contentTypeDescription="Create a new spreadsheet." ma:contentTypeScope="" ma:versionID="21056ba8a31dba96546409e3316f56b0">
  <xsd:schema xmlns:xsd="http://www.w3.org/2001/XMLSchema" xmlns:xs="http://www.w3.org/2001/XMLSchema" xmlns:p="http://schemas.microsoft.com/office/2006/metadata/properties" xmlns:ns2="278ac7d7-82d7-475f-8505-75e8d5032f85" targetNamespace="http://schemas.microsoft.com/office/2006/metadata/properties" ma:root="true" ma:fieldsID="1d2ef202f77e0e7cb3ecc1b1a7d9026f" ns2:_="">
    <xsd:import namespace="278ac7d7-82d7-475f-8505-75e8d5032f85"/>
    <xsd:element name="properties">
      <xsd:complexType>
        <xsd:sequence>
          <xsd:element name="documentManagement">
            <xsd:complexType>
              <xsd:all>
                <xsd:element ref="ns2:SH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ac7d7-82d7-475f-8505-75e8d5032f85" elementFormDefault="qualified">
    <xsd:import namespace="http://schemas.microsoft.com/office/2006/documentManagement/types"/>
    <xsd:import namespace="http://schemas.microsoft.com/office/infopath/2007/PartnerControls"/>
    <xsd:element name="SH_Category" ma:index="8" nillable="true" ma:displayName="SH_Category" ma:format="Dropdown" ma:internalName="SH_Category" ma:readOnly="false">
      <xsd:simpleType>
        <xsd:restriction base="dms:Choice">
          <xsd:enumeration value="Budget"/>
          <xsd:enumeration value="Charter"/>
          <xsd:enumeration value="Contract"/>
          <xsd:enumeration value="Correspondence"/>
          <xsd:enumeration value="Data"/>
          <xsd:enumeration value="Event"/>
          <xsd:enumeration value="Meeting"/>
          <xsd:enumeration value="Project"/>
          <xsd:enumeration value="Proposal"/>
          <xsd:enumeration value="Publication"/>
          <xsd:enumeration value="Report"/>
          <xsd:enumeration value="Resource"/>
          <xsd:enumeration value="Template"/>
          <xsd:enumeration value="Work Pla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SH_Category xmlns="278ac7d7-82d7-475f-8505-75e8d5032f85">Event</SH_Category>
  </documentManagement>
</p:properties>
</file>

<file path=customXml/item3.xml><?xml version="1.0" encoding="utf-8"?>
<?mso-contentType ?>
<FormTemplates xmlns="http://schemas.microsoft.com/sharepoint/v3/contenttype/forms"/>
</file>

<file path=customXml/item4.xml><?xml version="1.0" encoding="utf-8"?>
<LongProperties xmlns="http://schemas.microsoft.com/office/2006/metadata/longPropertie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A6D83897-3B16-4EF7-8EA7-AB2DC2653DC7}">
  <ds:schemaRefs>
    <ds:schemaRef ds:uri="278ac7d7-82d7-475f-8505-75e8d5032f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10A6B68-071A-4C70-9261-F48DD32DA3B2}">
  <ds:schemaRefs>
    <ds:schemaRef ds:uri="http://www.w3.org/XML/1998/namespace"/>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278ac7d7-82d7-475f-8505-75e8d5032f85"/>
    <ds:schemaRef ds:uri="http://purl.org/dc/terms/"/>
  </ds:schemaRefs>
</ds:datastoreItem>
</file>

<file path=customXml/itemProps3.xml><?xml version="1.0" encoding="utf-8"?>
<ds:datastoreItem xmlns:ds="http://schemas.openxmlformats.org/officeDocument/2006/customXml" ds:itemID="{1256EB52-241A-49F3-8559-4500C1293E86}">
  <ds:schemaRefs>
    <ds:schemaRef ds:uri="http://schemas.microsoft.com/sharepoint/v3/contenttype/forms"/>
  </ds:schemaRefs>
</ds:datastoreItem>
</file>

<file path=customXml/itemProps4.xml><?xml version="1.0" encoding="utf-8"?>
<ds:datastoreItem xmlns:ds="http://schemas.openxmlformats.org/officeDocument/2006/customXml" ds:itemID="{D745C759-EE64-419D-B195-470FC20803D8}">
  <ds:schemaRefs>
    <ds:schemaRef ds:uri="http://schemas.microsoft.com/office/2006/metadata/longProperties"/>
  </ds:schemaRefs>
</ds:datastoreItem>
</file>

<file path=customXml/itemProps5.xml><?xml version="1.0" encoding="utf-8"?>
<ds:datastoreItem xmlns:ds="http://schemas.openxmlformats.org/officeDocument/2006/customXml" ds:itemID="{BAEB54A5-10D7-4E9D-9171-4E9ACB7A043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0</TotalTime>
  <Words>4957</Words>
  <Application>Microsoft Office PowerPoint</Application>
  <PresentationFormat>Widescreen</PresentationFormat>
  <Paragraphs>487</Paragraphs>
  <Slides>41</Slides>
  <Notes>28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41</vt:i4>
      </vt:variant>
    </vt:vector>
  </HeadingPairs>
  <TitlesOfParts>
    <vt:vector size="53" baseType="lpstr">
      <vt:lpstr>Arial</vt:lpstr>
      <vt:lpstr>Calibri</vt:lpstr>
      <vt:lpstr>Calibri Light</vt:lpstr>
      <vt:lpstr>Osaka</vt:lpstr>
      <vt:lpstr>Segoe UI</vt:lpstr>
      <vt:lpstr>Symbol</vt:lpstr>
      <vt:lpstr>Times New Roman</vt:lpstr>
      <vt:lpstr>Wingdings</vt:lpstr>
      <vt:lpstr>Presentation Template - Install Once to Save Styles</vt:lpstr>
      <vt:lpstr>Office Theme</vt:lpstr>
      <vt:lpstr>1_Presentation Template - Install Once to Save Styles</vt:lpstr>
      <vt:lpstr>2_Presentation Template - Install Once to Save Styles</vt:lpstr>
      <vt:lpstr>MBQIP Open Call for Minnesota Critical Access Hospitals (CAHs)</vt:lpstr>
      <vt:lpstr>Agenda </vt:lpstr>
      <vt:lpstr>MBQIP Data Reporting Updates</vt:lpstr>
      <vt:lpstr>MBQIP 2025: Updated Core Measure Set</vt:lpstr>
      <vt:lpstr>PowerPoint Presentation</vt:lpstr>
      <vt:lpstr>2025 MBQIP Measures Reporting Timeline </vt:lpstr>
      <vt:lpstr>MBQIP Data Reporting Upcoming Due Dates</vt:lpstr>
      <vt:lpstr>HCAHPS Updates</vt:lpstr>
      <vt:lpstr>HCAHPS Changes: Finalized in the 2024 IPPS Rule</vt:lpstr>
      <vt:lpstr>HCAHPS Changes: Finalized in the 2025 IPPS Rule</vt:lpstr>
      <vt:lpstr>HCAHPS Changes Cont’d…</vt:lpstr>
      <vt:lpstr>Survey Questions That Will be Removed </vt:lpstr>
      <vt:lpstr>Survey Questions That Will be Added</vt:lpstr>
      <vt:lpstr>HCAHPS Changes – Care Compare</vt:lpstr>
      <vt:lpstr>SDOH LAN Overview and Participants Efforts Sharing</vt:lpstr>
      <vt:lpstr>SDOH/HRSN LAN Goal</vt:lpstr>
      <vt:lpstr>The LAN Content</vt:lpstr>
      <vt:lpstr>Participating CAHs</vt:lpstr>
      <vt:lpstr>PowerPoint Presentation</vt:lpstr>
      <vt:lpstr>CAH SDOH Strategy</vt:lpstr>
      <vt:lpstr>SDOH/HRSN Strategy Governance</vt:lpstr>
      <vt:lpstr>Understanding of MBQIP Measures</vt:lpstr>
      <vt:lpstr>Discussion Reflection</vt:lpstr>
      <vt:lpstr>PowerPoint Presentation</vt:lpstr>
      <vt:lpstr>Screening Workflow and Data Collection</vt:lpstr>
      <vt:lpstr>Social Needs Referrals</vt:lpstr>
      <vt:lpstr>Characteristics of Screening Tools</vt:lpstr>
      <vt:lpstr>Community and Culturally Responsive Considerations</vt:lpstr>
      <vt:lpstr>AIDET</vt:lpstr>
      <vt:lpstr>Discussion Reflection</vt:lpstr>
      <vt:lpstr>PowerPoint Presentation</vt:lpstr>
      <vt:lpstr>Identifying Resources</vt:lpstr>
      <vt:lpstr>Building a Plan for Community Engagement</vt:lpstr>
      <vt:lpstr>Discussion Reflection</vt:lpstr>
      <vt:lpstr>PowerPoint Presentation</vt:lpstr>
      <vt:lpstr>The Model for Improvement - PDSA</vt:lpstr>
      <vt:lpstr>Data Reporting Dashboards</vt:lpstr>
      <vt:lpstr>Community level data</vt:lpstr>
      <vt:lpstr>Wrap up </vt:lpstr>
      <vt:lpstr>Stratis Health Project Team</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 CAHs Call - MBQIP Open Call 10.5.23</dc:title>
  <dc:subject/>
  <dc:creator>SDPS</dc:creator>
  <cp:keywords/>
  <dc:description/>
  <cp:lastModifiedBy>Jodi Winters</cp:lastModifiedBy>
  <cp:revision>2</cp:revision>
  <cp:lastPrinted>2019-03-19T13:38:40Z</cp:lastPrinted>
  <dcterms:created xsi:type="dcterms:W3CDTF">2010-12-20T19:06:44Z</dcterms:created>
  <dcterms:modified xsi:type="dcterms:W3CDTF">2024-08-15T19:40:37Z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Type">
    <vt:lpwstr>PowerPoint</vt:lpwstr>
  </property>
  <property fmtid="{D5CDD505-2E9C-101B-9397-08002B2CF9AE}" pid="3" name="ContentType">
    <vt:lpwstr>Document</vt:lpwstr>
  </property>
  <property fmtid="{D5CDD505-2E9C-101B-9397-08002B2CF9AE}" pid="4" name="Subject">
    <vt:lpwstr/>
  </property>
  <property fmtid="{D5CDD505-2E9C-101B-9397-08002B2CF9AE}" pid="5" name="Keywords">
    <vt:lpwstr/>
  </property>
  <property fmtid="{D5CDD505-2E9C-101B-9397-08002B2CF9AE}" pid="6" name="_Author">
    <vt:lpwstr>SDPS</vt:lpwstr>
  </property>
  <property fmtid="{D5CDD505-2E9C-101B-9397-08002B2CF9AE}" pid="7" name="_Category">
    <vt:lpwstr/>
  </property>
  <property fmtid="{D5CDD505-2E9C-101B-9397-08002B2CF9AE}" pid="8" name="Slides">
    <vt:lpwstr>10</vt:lpwstr>
  </property>
  <property fmtid="{D5CDD505-2E9C-101B-9397-08002B2CF9AE}" pid="9" name="Categories">
    <vt:lpwstr/>
  </property>
  <property fmtid="{D5CDD505-2E9C-101B-9397-08002B2CF9AE}" pid="10" name="Approval Level">
    <vt:lpwstr/>
  </property>
  <property fmtid="{D5CDD505-2E9C-101B-9397-08002B2CF9AE}" pid="11" name="_Comments">
    <vt:lpwstr/>
  </property>
  <property fmtid="{D5CDD505-2E9C-101B-9397-08002B2CF9AE}" pid="12" name="Assigned To">
    <vt:lpwstr/>
  </property>
  <property fmtid="{D5CDD505-2E9C-101B-9397-08002B2CF9AE}" pid="13" name="ContentTypeId">
    <vt:lpwstr>0x01010064E7FAC86C54DD41996FF9B813EEE40F00BE3B8A1F582ECC44AD0510E93A0ABDBD</vt:lpwstr>
  </property>
  <property fmtid="{D5CDD505-2E9C-101B-9397-08002B2CF9AE}" pid="14" name="AuthorIds_UIVersion_2560">
    <vt:lpwstr>166</vt:lpwstr>
  </property>
  <property fmtid="{D5CDD505-2E9C-101B-9397-08002B2CF9AE}" pid="15" name="AuthorIds_UIVersion_13824">
    <vt:lpwstr>166</vt:lpwstr>
  </property>
  <property fmtid="{D5CDD505-2E9C-101B-9397-08002B2CF9AE}" pid="16" name="AuthorIds_UIVersion_512">
    <vt:lpwstr>261</vt:lpwstr>
  </property>
  <property fmtid="{D5CDD505-2E9C-101B-9397-08002B2CF9AE}" pid="17" name="AuthorIds_UIVersion_8192">
    <vt:lpwstr>166</vt:lpwstr>
  </property>
  <property fmtid="{D5CDD505-2E9C-101B-9397-08002B2CF9AE}" pid="18" name="SharedWithUsers">
    <vt:lpwstr>151;#Sarah Brinkman;#1239;#Senka Hadzic;#76;#Karla Weng</vt:lpwstr>
  </property>
</Properties>
</file>